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130"/>
  </p:notesMasterIdLst>
  <p:sldIdLst>
    <p:sldId id="487" r:id="rId2"/>
    <p:sldId id="488" r:id="rId3"/>
    <p:sldId id="257" r:id="rId4"/>
    <p:sldId id="258" r:id="rId5"/>
    <p:sldId id="260" r:id="rId6"/>
    <p:sldId id="261" r:id="rId7"/>
    <p:sldId id="259" r:id="rId8"/>
    <p:sldId id="442" r:id="rId9"/>
    <p:sldId id="441" r:id="rId10"/>
    <p:sldId id="480" r:id="rId11"/>
    <p:sldId id="262" r:id="rId12"/>
    <p:sldId id="282" r:id="rId13"/>
    <p:sldId id="283" r:id="rId14"/>
    <p:sldId id="263" r:id="rId15"/>
    <p:sldId id="265" r:id="rId16"/>
    <p:sldId id="285" r:id="rId17"/>
    <p:sldId id="284" r:id="rId18"/>
    <p:sldId id="287" r:id="rId19"/>
    <p:sldId id="288" r:id="rId20"/>
    <p:sldId id="264" r:id="rId21"/>
    <p:sldId id="266" r:id="rId22"/>
    <p:sldId id="267" r:id="rId23"/>
    <p:sldId id="269" r:id="rId24"/>
    <p:sldId id="270" r:id="rId25"/>
    <p:sldId id="290" r:id="rId26"/>
    <p:sldId id="291" r:id="rId27"/>
    <p:sldId id="289" r:id="rId28"/>
    <p:sldId id="292" r:id="rId29"/>
    <p:sldId id="293" r:id="rId30"/>
    <p:sldId id="298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97" r:id="rId39"/>
    <p:sldId id="490" r:id="rId40"/>
    <p:sldId id="281" r:id="rId41"/>
    <p:sldId id="294" r:id="rId42"/>
    <p:sldId id="278" r:id="rId43"/>
    <p:sldId id="295" r:id="rId44"/>
    <p:sldId id="279" r:id="rId45"/>
    <p:sldId id="280" r:id="rId46"/>
    <p:sldId id="303" r:id="rId47"/>
    <p:sldId id="321" r:id="rId48"/>
    <p:sldId id="300" r:id="rId49"/>
    <p:sldId id="301" r:id="rId50"/>
    <p:sldId id="302" r:id="rId51"/>
    <p:sldId id="304" r:id="rId52"/>
    <p:sldId id="305" r:id="rId53"/>
    <p:sldId id="306" r:id="rId54"/>
    <p:sldId id="307" r:id="rId55"/>
    <p:sldId id="308" r:id="rId56"/>
    <p:sldId id="322" r:id="rId57"/>
    <p:sldId id="362" r:id="rId58"/>
    <p:sldId id="296" r:id="rId59"/>
    <p:sldId id="483" r:id="rId60"/>
    <p:sldId id="338" r:id="rId61"/>
    <p:sldId id="481" r:id="rId62"/>
    <p:sldId id="482" r:id="rId63"/>
    <p:sldId id="343" r:id="rId64"/>
    <p:sldId id="346" r:id="rId65"/>
    <p:sldId id="348" r:id="rId66"/>
    <p:sldId id="349" r:id="rId67"/>
    <p:sldId id="350" r:id="rId68"/>
    <p:sldId id="351" r:id="rId69"/>
    <p:sldId id="392" r:id="rId70"/>
    <p:sldId id="491" r:id="rId71"/>
    <p:sldId id="393" r:id="rId72"/>
    <p:sldId id="394" r:id="rId73"/>
    <p:sldId id="395" r:id="rId74"/>
    <p:sldId id="353" r:id="rId75"/>
    <p:sldId id="354" r:id="rId76"/>
    <p:sldId id="355" r:id="rId77"/>
    <p:sldId id="357" r:id="rId78"/>
    <p:sldId id="477" r:id="rId79"/>
    <p:sldId id="309" r:id="rId80"/>
    <p:sldId id="310" r:id="rId81"/>
    <p:sldId id="320" r:id="rId82"/>
    <p:sldId id="328" r:id="rId83"/>
    <p:sldId id="312" r:id="rId84"/>
    <p:sldId id="314" r:id="rId85"/>
    <p:sldId id="316" r:id="rId86"/>
    <p:sldId id="319" r:id="rId87"/>
    <p:sldId id="430" r:id="rId88"/>
    <p:sldId id="431" r:id="rId89"/>
    <p:sldId id="433" r:id="rId90"/>
    <p:sldId id="440" r:id="rId91"/>
    <p:sldId id="434" r:id="rId92"/>
    <p:sldId id="476" r:id="rId93"/>
    <p:sldId id="439" r:id="rId94"/>
    <p:sldId id="436" r:id="rId95"/>
    <p:sldId id="435" r:id="rId96"/>
    <p:sldId id="478" r:id="rId97"/>
    <p:sldId id="432" r:id="rId98"/>
    <p:sldId id="489" r:id="rId99"/>
    <p:sldId id="437" r:id="rId100"/>
    <p:sldId id="438" r:id="rId101"/>
    <p:sldId id="444" r:id="rId102"/>
    <p:sldId id="445" r:id="rId103"/>
    <p:sldId id="446" r:id="rId104"/>
    <p:sldId id="447" r:id="rId105"/>
    <p:sldId id="448" r:id="rId106"/>
    <p:sldId id="449" r:id="rId107"/>
    <p:sldId id="451" r:id="rId108"/>
    <p:sldId id="450" r:id="rId109"/>
    <p:sldId id="452" r:id="rId110"/>
    <p:sldId id="454" r:id="rId111"/>
    <p:sldId id="455" r:id="rId112"/>
    <p:sldId id="456" r:id="rId113"/>
    <p:sldId id="458" r:id="rId114"/>
    <p:sldId id="459" r:id="rId115"/>
    <p:sldId id="460" r:id="rId116"/>
    <p:sldId id="461" r:id="rId117"/>
    <p:sldId id="462" r:id="rId118"/>
    <p:sldId id="464" r:id="rId119"/>
    <p:sldId id="465" r:id="rId120"/>
    <p:sldId id="466" r:id="rId121"/>
    <p:sldId id="467" r:id="rId122"/>
    <p:sldId id="472" r:id="rId123"/>
    <p:sldId id="471" r:id="rId124"/>
    <p:sldId id="473" r:id="rId125"/>
    <p:sldId id="474" r:id="rId126"/>
    <p:sldId id="475" r:id="rId127"/>
    <p:sldId id="485" r:id="rId128"/>
    <p:sldId id="479" r:id="rId1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Guedes de Faria Cruz" initials="GGdF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3842" autoAdjust="0"/>
  </p:normalViewPr>
  <p:slideViewPr>
    <p:cSldViewPr snapToGrid="0">
      <p:cViewPr>
        <p:scale>
          <a:sx n="81" d="100"/>
          <a:sy n="81" d="100"/>
        </p:scale>
        <p:origin x="-29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4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0FC89-B66F-473C-9C84-DD99D6585A3C}" type="datetimeFigureOut">
              <a:rPr lang="pt-BR" smtClean="0"/>
              <a:t>10/03/2021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15EEB-B65D-4AA8-A7EC-AC67E28F5F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30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To determine the most feasible, cost effective option for managing and/or reducing sediment deposition in the port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B2F5-06FD-43D1-AEE8-3AF4C268DE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1299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113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08BFEB0-A145-4D81-9600-43490AB5D865}" type="slidenum">
              <a:rPr lang="pt-BR" altLang="pt-BR"/>
              <a:pPr/>
              <a:t>77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1311bdd4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1311bdd4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WHERE: 6 stations; assume located at existing </a:t>
            </a:r>
            <a:r>
              <a:rPr lang="en-US" sz="2000" dirty="0" err="1"/>
              <a:t>streamgages</a:t>
            </a:r>
            <a:endParaRPr lang="en-US" sz="2000" dirty="0"/>
          </a:p>
          <a:p>
            <a:r>
              <a:rPr lang="en-US" sz="2000" dirty="0"/>
              <a:t>WHAT: SSC and bedload</a:t>
            </a:r>
          </a:p>
          <a:p>
            <a:r>
              <a:rPr lang="en-US" sz="2000" dirty="0"/>
              <a:t>HOW: </a:t>
            </a:r>
          </a:p>
          <a:p>
            <a:pPr lvl="1"/>
            <a:r>
              <a:rPr lang="en-US" sz="1600" dirty="0"/>
              <a:t>6 stations sampled for</a:t>
            </a:r>
          </a:p>
          <a:p>
            <a:pPr lvl="2"/>
            <a:r>
              <a:rPr lang="en-US" sz="1600" dirty="0"/>
              <a:t>SSC (EDI)</a:t>
            </a:r>
          </a:p>
          <a:p>
            <a:pPr lvl="3"/>
            <a:r>
              <a:rPr lang="en-US" sz="1600" dirty="0"/>
              <a:t>6 sets composited and full sand size</a:t>
            </a:r>
          </a:p>
          <a:p>
            <a:pPr lvl="3"/>
            <a:r>
              <a:rPr lang="en-US" sz="1600" dirty="0"/>
              <a:t>6 sets </a:t>
            </a:r>
            <a:r>
              <a:rPr lang="en-US" sz="1600" dirty="0" err="1"/>
              <a:t>indiv</a:t>
            </a:r>
            <a:r>
              <a:rPr lang="en-US" sz="1600" dirty="0"/>
              <a:t> analysis, sand break</a:t>
            </a:r>
          </a:p>
          <a:p>
            <a:pPr lvl="1"/>
            <a:r>
              <a:rPr lang="en-US" sz="1600" dirty="0"/>
              <a:t>1 station sampled for bedload (SEWI) – 12 sets of A&amp;B passes</a:t>
            </a:r>
          </a:p>
          <a:p>
            <a:pPr lvl="1"/>
            <a:endParaRPr lang="en-US" sz="1600" dirty="0"/>
          </a:p>
          <a:p>
            <a:pPr lvl="1"/>
            <a:r>
              <a:rPr lang="en-US" sz="2000" dirty="0"/>
              <a:t>WHEN: 75% event-driven, 25% periodic samples</a:t>
            </a:r>
          </a:p>
          <a:p>
            <a:endParaRPr lang="en-US" dirty="0"/>
          </a:p>
          <a:p>
            <a:r>
              <a:rPr lang="en-US" dirty="0"/>
              <a:t>OTHER IDEAS?</a:t>
            </a:r>
          </a:p>
        </p:txBody>
      </p:sp>
    </p:spTree>
    <p:extLst>
      <p:ext uri="{BB962C8B-B14F-4D97-AF65-F5344CB8AC3E}">
        <p14:creationId xmlns:p14="http://schemas.microsoft.com/office/powerpoint/2010/main" val="342341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not need to sample at the outlet – the</a:t>
            </a:r>
            <a:r>
              <a:rPr lang="en-US" baseline="0" dirty="0"/>
              <a:t> “problem” sediment is likely not passing through; but might monitor if dam operation is a possible strategy for flushing sediment through the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6419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164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383F609-219E-4D74-BEFA-DA2CFBBE8DD0}" type="slidenum">
              <a:rPr lang="pt-BR" altLang="pt-BR"/>
              <a:pPr/>
              <a:t>57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8206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7139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471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0E15EC5-3FB9-4FEC-ABDA-F804535C95B6}" type="slidenum">
              <a:rPr lang="pt-BR" altLang="pt-BR"/>
              <a:pPr/>
              <a:t>69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756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7139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471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0E15EC5-3FB9-4FEC-ABDA-F804535C95B6}" type="slidenum">
              <a:rPr lang="pt-BR" altLang="pt-BR"/>
              <a:pPr/>
              <a:t>70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756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63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481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2E7613-4C04-4830-8E46-653B9C4381C2}" type="slidenum">
              <a:rPr lang="pt-BR" altLang="pt-BR"/>
              <a:pPr/>
              <a:t>71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844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9187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491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8B988FB-7559-4CDE-9911-58168FA35236}" type="slidenum">
              <a:rPr lang="pt-BR" altLang="pt-BR"/>
              <a:pPr/>
              <a:t>72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961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0211" name="Espaço Reservado para Anotaçõ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altLang="pt-BR">
              <a:latin typeface="Arial" charset="0"/>
            </a:endParaRPr>
          </a:p>
        </p:txBody>
      </p:sp>
      <p:sp>
        <p:nvSpPr>
          <p:cNvPr id="3502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6C7188F-A4FF-48F4-9602-2D559C38D5C9}" type="slidenum">
              <a:rPr lang="pt-BR" altLang="pt-BR"/>
              <a:pPr/>
              <a:t>73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43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144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885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480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0150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967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376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87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7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5186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5341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46138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27051" y="2276475"/>
            <a:ext cx="5425016" cy="38496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55267" y="2276475"/>
            <a:ext cx="5427133" cy="38496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90E6-44F7-457C-8282-CC1ED1662C8C}" type="slidenum">
              <a:rPr lang="pt-BR" altLang="pt-BR"/>
              <a:pPr>
                <a:defRPr/>
              </a:pPr>
              <a:t>‹nº›</a:t>
            </a:fld>
            <a:r>
              <a:rPr lang="pt-BR" altLang="pt-BR"/>
              <a:t>/202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930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4430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64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356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6251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324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807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219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472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219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DEA2CF1-0EB2-4673-802D-3371233E4A77}" type="datetime2">
              <a:rPr lang="en-US" smtClean="0"/>
              <a:t>Wednesday, March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2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27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8.wmf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0.wmf"/><Relationship Id="rId4" Type="http://schemas.openxmlformats.org/officeDocument/2006/relationships/oleObject" Target="../embeddings/oleObject8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0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7D1B978E-36F5-47D1-9E74-71482A5C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825526"/>
            <a:ext cx="5753725" cy="2219933"/>
          </a:xfrm>
        </p:spPr>
        <p:txBody>
          <a:bodyPr>
            <a:normAutofit/>
          </a:bodyPr>
          <a:lstStyle/>
          <a:p>
            <a:r>
              <a:rPr lang="pt-BR" sz="5500" dirty="0">
                <a:solidFill>
                  <a:schemeClr val="bg1"/>
                </a:solidFill>
              </a:rPr>
              <a:t>SEDIMENTOMETRIA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xmlns="" id="{13177067-7A8B-4BCF-B60A-EEC56E8D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85931"/>
            <a:ext cx="6391900" cy="1119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UM CURSO COMPACTO SOBRE UM DOS TEMAS MAIS IMPORTANTES  DA HIDROLOGIA</a:t>
            </a:r>
          </a:p>
        </p:txBody>
      </p:sp>
    </p:spTree>
    <p:extLst>
      <p:ext uri="{BB962C8B-B14F-4D97-AF65-F5344CB8AC3E}">
        <p14:creationId xmlns:p14="http://schemas.microsoft.com/office/powerpoint/2010/main" val="401736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5B31AF0-0ED6-4AA3-A643-55BDFC3E3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62" y="476251"/>
            <a:ext cx="4321463" cy="49911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DCEC70A-2FB8-4A95-90AB-C3E4E72A6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90" y="476251"/>
            <a:ext cx="4231935" cy="49911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7E72CB1-4CD9-4E6E-8939-10272390F24C}"/>
              </a:ext>
            </a:extLst>
          </p:cNvPr>
          <p:cNvSpPr txBox="1"/>
          <p:nvPr/>
        </p:nvSpPr>
        <p:spPr>
          <a:xfrm>
            <a:off x="1544493" y="5610225"/>
            <a:ext cx="889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Medições de descarga líquida realizadas antes da coleta de sedimentos</a:t>
            </a:r>
          </a:p>
        </p:txBody>
      </p:sp>
    </p:spTree>
    <p:extLst>
      <p:ext uri="{BB962C8B-B14F-4D97-AF65-F5344CB8AC3E}">
        <p14:creationId xmlns:p14="http://schemas.microsoft.com/office/powerpoint/2010/main" val="1370071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8E3C4A-CBE5-49F7-8085-160A4B09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13692"/>
            <a:ext cx="10364451" cy="1596177"/>
          </a:xfrm>
        </p:spPr>
        <p:txBody>
          <a:bodyPr/>
          <a:lstStyle/>
          <a:p>
            <a:r>
              <a:rPr lang="pt-BR" dirty="0"/>
              <a:t>Ferramentas de apoio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xmlns="" id="{4E7422CC-7537-4A9B-82C8-E07829A66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619250"/>
            <a:ext cx="10364452" cy="512505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/>
              <a:t>Para facilitar a vida do técnico/pesquisador de campo, foram desenvolvidas planilhas com a função de calcular, a partir de dados prévios (vazão, largura..), todas as informações necessárias para a medição de descarga sólida: 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Posição da vertical (distância da margem)</a:t>
            </a:r>
          </a:p>
          <a:p>
            <a:pPr algn="just"/>
            <a:r>
              <a:rPr lang="pt-BR" dirty="0"/>
              <a:t>profundidade de amostragem</a:t>
            </a:r>
          </a:p>
          <a:p>
            <a:pPr algn="just"/>
            <a:r>
              <a:rPr lang="pt-BR" dirty="0"/>
              <a:t>velocidade de trânsito</a:t>
            </a:r>
          </a:p>
          <a:p>
            <a:pPr algn="just"/>
            <a:r>
              <a:rPr lang="pt-BR" dirty="0"/>
              <a:t>tempo mínimo e máximo de coleta</a:t>
            </a:r>
          </a:p>
          <a:p>
            <a:pPr algn="just"/>
            <a:r>
              <a:rPr lang="pt-BR" dirty="0"/>
              <a:t>Eficiência da amostragem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Esses softwares fornecem de maneira rápida e precisa todos os dados necessários pra coleta!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20574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D586CE62-E249-4509-8F1F-8E14EB4D0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7286625"/>
          </a:xfrm>
        </p:spPr>
      </p:pic>
    </p:spTree>
    <p:extLst>
      <p:ext uri="{BB962C8B-B14F-4D97-AF65-F5344CB8AC3E}">
        <p14:creationId xmlns:p14="http://schemas.microsoft.com/office/powerpoint/2010/main" val="39412364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9D5F167-603E-40D6-86BB-F166C1A45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238125"/>
            <a:ext cx="12183533" cy="7239000"/>
          </a:xfrm>
        </p:spPr>
      </p:pic>
    </p:spTree>
    <p:extLst>
      <p:ext uri="{BB962C8B-B14F-4D97-AF65-F5344CB8AC3E}">
        <p14:creationId xmlns:p14="http://schemas.microsoft.com/office/powerpoint/2010/main" val="39265573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32BAE3-08DE-4184-B63F-D9DF723AD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71FE56F-87F0-477E-83ED-EC97FC161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95263"/>
            <a:ext cx="12183533" cy="7243762"/>
          </a:xfrm>
        </p:spPr>
      </p:pic>
    </p:spTree>
    <p:extLst>
      <p:ext uri="{BB962C8B-B14F-4D97-AF65-F5344CB8AC3E}">
        <p14:creationId xmlns:p14="http://schemas.microsoft.com/office/powerpoint/2010/main" val="14558897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CF5299-9A06-4C5B-8C0B-F2E37856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D4EFBEC4-E5B8-4D29-9D8A-9029EAF11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257175"/>
            <a:ext cx="12183533" cy="7258050"/>
          </a:xfrm>
        </p:spPr>
      </p:pic>
    </p:spTree>
    <p:extLst>
      <p:ext uri="{BB962C8B-B14F-4D97-AF65-F5344CB8AC3E}">
        <p14:creationId xmlns:p14="http://schemas.microsoft.com/office/powerpoint/2010/main" val="35071437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49B41E-FA44-4BB7-86C7-4B457F7B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2E626987-6332-494D-A127-DE1B088BA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271463"/>
            <a:ext cx="12183533" cy="7234237"/>
          </a:xfrm>
        </p:spPr>
      </p:pic>
    </p:spTree>
    <p:extLst>
      <p:ext uri="{BB962C8B-B14F-4D97-AF65-F5344CB8AC3E}">
        <p14:creationId xmlns:p14="http://schemas.microsoft.com/office/powerpoint/2010/main" val="33606916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171765-50A7-4F3C-9B13-FB0FC733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Novos softwares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2528A27-BE4C-4646-AA8A-1F07F83CF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Está em desenvolvimento uma nova planilha de cálculo que virá a substituir o </a:t>
            </a:r>
            <a:r>
              <a:rPr lang="pt-BR" dirty="0" err="1"/>
              <a:t>hidrossedimentos</a:t>
            </a:r>
            <a:r>
              <a:rPr lang="pt-BR" dirty="0"/>
              <a:t>. Tal planilha contará com mais utilidades referentes à operação de campo, além de fornecer um relatório compilado ao final da operação, com todas as estações operadas e já em formato específico requerido pela unidade de destino (laboratórios/pós-processamento).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C3BF87A-DF27-411D-887E-4C289C51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4485535"/>
            <a:ext cx="2152649" cy="21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08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7" t="21309" r="11409" b="13049"/>
          <a:stretch/>
        </p:blipFill>
        <p:spPr bwMode="auto">
          <a:xfrm>
            <a:off x="1400907" y="580292"/>
            <a:ext cx="9371868" cy="552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019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15976" r="10257" b="13156"/>
          <a:stretch/>
        </p:blipFill>
        <p:spPr bwMode="auto">
          <a:xfrm>
            <a:off x="1512277" y="657225"/>
            <a:ext cx="10117748" cy="518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4259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19551" r="10440" b="12180"/>
          <a:stretch/>
        </p:blipFill>
        <p:spPr bwMode="auto">
          <a:xfrm>
            <a:off x="1406769" y="1219201"/>
            <a:ext cx="10046677" cy="499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17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97B2CE-05D6-499A-9114-C4BF80D3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4899"/>
            <a:ext cx="6242775" cy="1898226"/>
          </a:xfrm>
        </p:spPr>
        <p:txBody>
          <a:bodyPr>
            <a:normAutofit/>
          </a:bodyPr>
          <a:lstStyle/>
          <a:p>
            <a:r>
              <a:rPr lang="pt-BR" dirty="0"/>
              <a:t>IMPORTÂNCIA DA SEDIMENTOMETRIA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F1E2854-2071-4754-B8BC-459C0501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95525"/>
            <a:ext cx="10728325" cy="43624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Os dados </a:t>
            </a:r>
            <a:r>
              <a:rPr lang="pt-BR" dirty="0" err="1"/>
              <a:t>hidrossedimentométricos</a:t>
            </a:r>
            <a:r>
              <a:rPr lang="pt-BR" dirty="0"/>
              <a:t>  permitem: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Determinar a produção de sedimento das bacias com fisiografias distintas e uso do solo.</a:t>
            </a:r>
          </a:p>
          <a:p>
            <a:pPr algn="just"/>
            <a:r>
              <a:rPr lang="pt-BR" dirty="0"/>
              <a:t>Correlacionar a distribuição temporal e espacial da concentração dos sedimentos nos cursos d´água.</a:t>
            </a:r>
          </a:p>
          <a:p>
            <a:pPr algn="just"/>
            <a:r>
              <a:rPr lang="pt-BR" dirty="0"/>
              <a:t>Determinar áreas de erosão e deposição em sistemas de canais.</a:t>
            </a:r>
          </a:p>
          <a:p>
            <a:pPr algn="just"/>
            <a:r>
              <a:rPr lang="pt-BR" dirty="0"/>
              <a:t>Estabelecer estudos quantitativos e qualitativos dos sedimentos.</a:t>
            </a:r>
          </a:p>
          <a:p>
            <a:pPr algn="just"/>
            <a:r>
              <a:rPr lang="pt-BR" dirty="0"/>
              <a:t>Usar  os dados obtidos nas propostas de  estabilização de impactos e recuperação ambiental.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64A45F0-1E54-4698-9830-C855C8A1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75" y="85724"/>
            <a:ext cx="4400550" cy="28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229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20514" r="10262" b="12979"/>
          <a:stretch/>
        </p:blipFill>
        <p:spPr bwMode="auto">
          <a:xfrm>
            <a:off x="1379535" y="1348153"/>
            <a:ext cx="10081846" cy="48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8064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17628" r="10930" b="11477"/>
          <a:stretch/>
        </p:blipFill>
        <p:spPr bwMode="auto">
          <a:xfrm>
            <a:off x="1168519" y="948041"/>
            <a:ext cx="9994781" cy="518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9612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8590" r="9990" b="14242"/>
          <a:stretch/>
        </p:blipFill>
        <p:spPr bwMode="auto">
          <a:xfrm>
            <a:off x="1250581" y="1241119"/>
            <a:ext cx="10152186" cy="49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3050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t="14232" r="10655" b="13117"/>
          <a:stretch/>
        </p:blipFill>
        <p:spPr bwMode="auto">
          <a:xfrm>
            <a:off x="1414096" y="896083"/>
            <a:ext cx="9917723" cy="525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7344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7469" r="10732" b="13852"/>
          <a:stretch/>
        </p:blipFill>
        <p:spPr bwMode="auto">
          <a:xfrm>
            <a:off x="1260106" y="852854"/>
            <a:ext cx="10055594" cy="50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0409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5384" r="9789" b="18039"/>
          <a:stretch/>
        </p:blipFill>
        <p:spPr bwMode="auto">
          <a:xfrm>
            <a:off x="1425818" y="1101970"/>
            <a:ext cx="10213731" cy="48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88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6186" r="9990" b="6650"/>
          <a:stretch/>
        </p:blipFill>
        <p:spPr bwMode="auto">
          <a:xfrm>
            <a:off x="1500554" y="876065"/>
            <a:ext cx="10152186" cy="56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8091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16026" r="15126" b="13141"/>
          <a:stretch/>
        </p:blipFill>
        <p:spPr bwMode="auto">
          <a:xfrm>
            <a:off x="1770185" y="1090246"/>
            <a:ext cx="9507416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225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16025" r="10080" b="23398"/>
          <a:stretch/>
        </p:blipFill>
        <p:spPr bwMode="auto">
          <a:xfrm>
            <a:off x="1582613" y="1547447"/>
            <a:ext cx="10117017" cy="44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880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16186" r="10621" b="12821"/>
          <a:stretch/>
        </p:blipFill>
        <p:spPr bwMode="auto">
          <a:xfrm>
            <a:off x="1524000" y="1207475"/>
            <a:ext cx="10105292" cy="519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7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97B2CE-05D6-499A-9114-C4BF80D3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13717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IMPORTÂNCIA DA SEDIMENTOMETRIA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F1E2854-2071-4754-B8BC-459C0501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96528"/>
            <a:ext cx="10728325" cy="45614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fisiografia</a:t>
            </a:r>
          </a:p>
          <a:p>
            <a:pPr algn="just"/>
            <a:r>
              <a:rPr lang="pt-BR" dirty="0"/>
              <a:t>Características do solo, clima, vegetação, hidrografia, área de drenagem, etc.</a:t>
            </a:r>
          </a:p>
          <a:p>
            <a:pPr marL="0" indent="0" algn="just">
              <a:buNone/>
            </a:pPr>
            <a:r>
              <a:rPr lang="pt-BR" dirty="0"/>
              <a:t>Tempo e espaço</a:t>
            </a:r>
          </a:p>
          <a:p>
            <a:pPr algn="just"/>
            <a:r>
              <a:rPr lang="pt-BR" dirty="0"/>
              <a:t>O quão rápido é o processo de transporte de sedimentos e suas proporções.</a:t>
            </a:r>
          </a:p>
          <a:p>
            <a:pPr marL="0" indent="0" algn="just">
              <a:buNone/>
            </a:pPr>
            <a:r>
              <a:rPr lang="pt-BR" dirty="0"/>
              <a:t>Sistemas de canais</a:t>
            </a:r>
          </a:p>
          <a:p>
            <a:pPr algn="just"/>
            <a:r>
              <a:rPr lang="pt-BR" dirty="0"/>
              <a:t>áreas onde se tem erosão e assoreamento, utilizados em manutenção de hidrovias e sistemas de transposição de bacias em canais naturais.</a:t>
            </a:r>
          </a:p>
          <a:p>
            <a:pPr marL="0" indent="0" algn="just">
              <a:buNone/>
            </a:pPr>
            <a:r>
              <a:rPr lang="pt-BR" dirty="0"/>
              <a:t>Meio ambiente</a:t>
            </a:r>
          </a:p>
          <a:p>
            <a:pPr algn="just"/>
            <a:r>
              <a:rPr lang="pt-BR" dirty="0"/>
              <a:t>Lagos, reservatórios, características químicas, biota aquática e qualidade da água.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79408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16346" r="10260" b="14871"/>
          <a:stretch/>
        </p:blipFill>
        <p:spPr bwMode="auto">
          <a:xfrm>
            <a:off x="1359875" y="1287191"/>
            <a:ext cx="10128739" cy="503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1282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6346" r="10457" b="14704"/>
          <a:stretch/>
        </p:blipFill>
        <p:spPr bwMode="auto">
          <a:xfrm>
            <a:off x="1262426" y="709246"/>
            <a:ext cx="10091374" cy="50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48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16507" r="9957" b="12960"/>
          <a:stretch/>
        </p:blipFill>
        <p:spPr bwMode="auto">
          <a:xfrm>
            <a:off x="1392114" y="602974"/>
            <a:ext cx="10133135" cy="515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764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6345" r="22244" b="13590"/>
          <a:stretch/>
        </p:blipFill>
        <p:spPr bwMode="auto">
          <a:xfrm>
            <a:off x="1981197" y="1146514"/>
            <a:ext cx="8557847" cy="512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5058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16346" r="11251" b="19840"/>
          <a:stretch/>
        </p:blipFill>
        <p:spPr bwMode="auto">
          <a:xfrm>
            <a:off x="1371598" y="1369253"/>
            <a:ext cx="9964617" cy="46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3652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16346" r="10801" b="13622"/>
          <a:stretch/>
        </p:blipFill>
        <p:spPr bwMode="auto">
          <a:xfrm>
            <a:off x="1465385" y="1219199"/>
            <a:ext cx="10058400" cy="512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8366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6827" r="10170" b="14903"/>
          <a:stretch/>
        </p:blipFill>
        <p:spPr bwMode="auto">
          <a:xfrm>
            <a:off x="1250581" y="1301261"/>
            <a:ext cx="10128740" cy="499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1101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3873" y="6026362"/>
            <a:ext cx="3566351" cy="39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167" y="5999318"/>
            <a:ext cx="1674867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CAPA-3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5601"/>
            <a:ext cx="6161557" cy="347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307;p40"/>
          <p:cNvSpPr/>
          <p:nvPr/>
        </p:nvSpPr>
        <p:spPr>
          <a:xfrm>
            <a:off x="5863772" y="2103877"/>
            <a:ext cx="5897923" cy="3471737"/>
          </a:xfrm>
          <a:prstGeom prst="rect">
            <a:avLst/>
          </a:prstGeom>
          <a:solidFill>
            <a:srgbClr val="0077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0" name="Google Shape;309;p40"/>
          <p:cNvCxnSpPr/>
          <p:nvPr/>
        </p:nvCxnSpPr>
        <p:spPr>
          <a:xfrm>
            <a:off x="6096000" y="3862672"/>
            <a:ext cx="4662231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308;p40"/>
          <p:cNvSpPr txBox="1"/>
          <p:nvPr/>
        </p:nvSpPr>
        <p:spPr>
          <a:xfrm>
            <a:off x="5988592" y="2159724"/>
            <a:ext cx="5648800" cy="321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pt-BR" sz="2133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Frederico Ernesto Coelho Carvalho</a:t>
            </a:r>
            <a:br>
              <a:rPr lang="pt-BR" sz="2133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67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Pesquisador em Geociências </a:t>
            </a:r>
          </a:p>
          <a:p>
            <a:endParaRPr lang="pt-BR" sz="1867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213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Gustavo Guedes de Faria Cruz</a:t>
            </a:r>
            <a:endParaRPr lang="pt-BR" sz="2130" dirty="0"/>
          </a:p>
          <a:p>
            <a:r>
              <a:rPr lang="pt-BR" sz="1867" b="1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Técnico em Geociências</a:t>
            </a:r>
          </a:p>
          <a:p>
            <a:endParaRPr sz="18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Serviço Geológico do Brasil – CPRM</a:t>
            </a:r>
            <a:endParaRPr sz="18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e-mail: frederico.carvalho@cprm.gov.br</a:t>
            </a:r>
          </a:p>
          <a:p>
            <a:r>
              <a:rPr lang="pt-BR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gustavo.cruz@cprm.gov.br</a:t>
            </a:r>
            <a:endParaRPr sz="2400" dirty="0"/>
          </a:p>
          <a:p>
            <a:r>
              <a:rPr lang="pt-BR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Telefone:  (31)99798-9217 ; (21)97617-3746</a:t>
            </a:r>
            <a:endParaRPr sz="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www.cprm.gov.br</a:t>
            </a:r>
            <a:endParaRPr sz="18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C9B802-6C24-4481-9AE8-F2A89306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00" y="0"/>
            <a:ext cx="10364451" cy="1057275"/>
          </a:xfrm>
        </p:spPr>
        <p:txBody>
          <a:bodyPr>
            <a:normAutofit/>
          </a:bodyPr>
          <a:lstStyle/>
          <a:p>
            <a:r>
              <a:rPr lang="pt-BR" dirty="0"/>
              <a:t>O serviço geológico do brasil agradece!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B2EB873-AB4A-459F-B9E8-59C25349C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914400"/>
            <a:ext cx="9505950" cy="5414963"/>
          </a:xfrm>
        </p:spPr>
      </p:pic>
    </p:spTree>
    <p:extLst>
      <p:ext uri="{BB962C8B-B14F-4D97-AF65-F5344CB8AC3E}">
        <p14:creationId xmlns:p14="http://schemas.microsoft.com/office/powerpoint/2010/main" val="380265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97B2CE-05D6-499A-9114-C4BF80D3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13717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IMPORTÂNCIA DA SEDIMENTOMETRIA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F1E2854-2071-4754-B8BC-459C0501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96528"/>
            <a:ext cx="10728325" cy="45614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Qualidade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Procedimentos para se obter com exatidão a quantidade representativa de sedimentos através de uma coleta padrão.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Quantidade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Uma correlação da quantidade de sedimentos coletados, expressos por unidades de massa (</a:t>
            </a:r>
            <a:r>
              <a:rPr lang="pt-BR" cap="none" dirty="0"/>
              <a:t>g</a:t>
            </a:r>
            <a:r>
              <a:rPr lang="pt-BR" dirty="0"/>
              <a:t>, k</a:t>
            </a:r>
            <a:r>
              <a:rPr lang="pt-BR" cap="none" dirty="0"/>
              <a:t>g</a:t>
            </a:r>
            <a:r>
              <a:rPr lang="pt-BR" dirty="0"/>
              <a:t>, </a:t>
            </a:r>
            <a:r>
              <a:rPr lang="pt-BR" dirty="0" err="1"/>
              <a:t>ton</a:t>
            </a:r>
            <a:r>
              <a:rPr lang="pt-BR" dirty="0"/>
              <a:t>) e unidades de tempo (segundo, minuto, hora, mês, ano).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583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75CF0D-9FF8-4E28-BECC-1012F8B3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1" y="0"/>
            <a:ext cx="10364451" cy="1596177"/>
          </a:xfrm>
        </p:spPr>
        <p:txBody>
          <a:bodyPr/>
          <a:lstStyle/>
          <a:p>
            <a:r>
              <a:rPr lang="pt-BR" dirty="0"/>
              <a:t>PADRÕES E NORMAS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B87B410-6BDF-41DF-AA7A-D301B29A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8" y="1266825"/>
            <a:ext cx="8795477" cy="5076825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O Serviço Geológico do Brasil segue os padrões de procedimento estabelecidos pela ANA (Agência Nacional de Águas) em parceria com o USGS (Serviço Geológico Americano).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Periodicamente são realizados workshops onde ambos órgãos se reúnem, com o intuito de trocar experiências e aplicação de treinamentos. Além de discutirem novas ferramentas de trabalho e  possíveis melhorias das técnicas.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No último encontro realizado em 2019, o USGS gostou bastante da ferramenta  que nós utilizávamos para os cálculos  de Descarga Sólida e atualmente esta ferramenta já está sendo substituída por outra ainda mais eficiente.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E4DDCB8-AEF2-4DD5-8E92-A7AF477A5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253" y="1266825"/>
            <a:ext cx="2771775" cy="16478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96D4D76-D102-4769-9991-0E91651E3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85" y="3114819"/>
            <a:ext cx="2857143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D3B8009E-BCFD-467E-B00E-803B71095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53" y="1152921"/>
            <a:ext cx="7282922" cy="4638279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6C6C5A8-4A64-4EB3-99D7-AC287D33DD46}"/>
              </a:ext>
            </a:extLst>
          </p:cNvPr>
          <p:cNvSpPr txBox="1"/>
          <p:nvPr/>
        </p:nvSpPr>
        <p:spPr>
          <a:xfrm>
            <a:off x="2194452" y="5934670"/>
            <a:ext cx="7644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Workshop promovido pela ANA em 2019 com participação do CPRM, USGS e EPAGRI na cidade de Brasília.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921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84085" y="889000"/>
            <a:ext cx="10664989" cy="5080000"/>
            <a:chOff x="-180335" y="0"/>
            <a:chExt cx="11195578" cy="6999937"/>
          </a:xfrm>
        </p:grpSpPr>
        <p:sp>
          <p:nvSpPr>
            <p:cNvPr id="4" name="Freeform 3"/>
            <p:cNvSpPr/>
            <p:nvPr/>
          </p:nvSpPr>
          <p:spPr bwMode="auto">
            <a:xfrm>
              <a:off x="1882588" y="1470212"/>
              <a:ext cx="2115703" cy="2250141"/>
            </a:xfrm>
            <a:custGeom>
              <a:avLst/>
              <a:gdLst>
                <a:gd name="connsiteX0" fmla="*/ 0 w 2115703"/>
                <a:gd name="connsiteY0" fmla="*/ 0 h 2250141"/>
                <a:gd name="connsiteX1" fmla="*/ 35859 w 2115703"/>
                <a:gd name="connsiteY1" fmla="*/ 44823 h 2250141"/>
                <a:gd name="connsiteX2" fmla="*/ 53788 w 2115703"/>
                <a:gd name="connsiteY2" fmla="*/ 62753 h 2250141"/>
                <a:gd name="connsiteX3" fmla="*/ 89647 w 2115703"/>
                <a:gd name="connsiteY3" fmla="*/ 116541 h 2250141"/>
                <a:gd name="connsiteX4" fmla="*/ 116541 w 2115703"/>
                <a:gd name="connsiteY4" fmla="*/ 134470 h 2250141"/>
                <a:gd name="connsiteX5" fmla="*/ 134471 w 2115703"/>
                <a:gd name="connsiteY5" fmla="*/ 152400 h 2250141"/>
                <a:gd name="connsiteX6" fmla="*/ 161365 w 2115703"/>
                <a:gd name="connsiteY6" fmla="*/ 161364 h 2250141"/>
                <a:gd name="connsiteX7" fmla="*/ 179294 w 2115703"/>
                <a:gd name="connsiteY7" fmla="*/ 188259 h 2250141"/>
                <a:gd name="connsiteX8" fmla="*/ 206188 w 2115703"/>
                <a:gd name="connsiteY8" fmla="*/ 197223 h 2250141"/>
                <a:gd name="connsiteX9" fmla="*/ 215153 w 2115703"/>
                <a:gd name="connsiteY9" fmla="*/ 224117 h 2250141"/>
                <a:gd name="connsiteX10" fmla="*/ 259977 w 2115703"/>
                <a:gd name="connsiteY10" fmla="*/ 268941 h 2250141"/>
                <a:gd name="connsiteX11" fmla="*/ 295836 w 2115703"/>
                <a:gd name="connsiteY11" fmla="*/ 340659 h 2250141"/>
                <a:gd name="connsiteX12" fmla="*/ 313765 w 2115703"/>
                <a:gd name="connsiteY12" fmla="*/ 367553 h 2250141"/>
                <a:gd name="connsiteX13" fmla="*/ 340659 w 2115703"/>
                <a:gd name="connsiteY13" fmla="*/ 385482 h 2250141"/>
                <a:gd name="connsiteX14" fmla="*/ 376518 w 2115703"/>
                <a:gd name="connsiteY14" fmla="*/ 421341 h 2250141"/>
                <a:gd name="connsiteX15" fmla="*/ 385483 w 2115703"/>
                <a:gd name="connsiteY15" fmla="*/ 448235 h 2250141"/>
                <a:gd name="connsiteX16" fmla="*/ 412377 w 2115703"/>
                <a:gd name="connsiteY16" fmla="*/ 466164 h 2250141"/>
                <a:gd name="connsiteX17" fmla="*/ 439271 w 2115703"/>
                <a:gd name="connsiteY17" fmla="*/ 493059 h 2250141"/>
                <a:gd name="connsiteX18" fmla="*/ 475130 w 2115703"/>
                <a:gd name="connsiteY18" fmla="*/ 546847 h 2250141"/>
                <a:gd name="connsiteX19" fmla="*/ 484094 w 2115703"/>
                <a:gd name="connsiteY19" fmla="*/ 573741 h 2250141"/>
                <a:gd name="connsiteX20" fmla="*/ 528918 w 2115703"/>
                <a:gd name="connsiteY20" fmla="*/ 609600 h 2250141"/>
                <a:gd name="connsiteX21" fmla="*/ 546847 w 2115703"/>
                <a:gd name="connsiteY21" fmla="*/ 636494 h 2250141"/>
                <a:gd name="connsiteX22" fmla="*/ 573741 w 2115703"/>
                <a:gd name="connsiteY22" fmla="*/ 645459 h 2250141"/>
                <a:gd name="connsiteX23" fmla="*/ 600636 w 2115703"/>
                <a:gd name="connsiteY23" fmla="*/ 663388 h 2250141"/>
                <a:gd name="connsiteX24" fmla="*/ 627530 w 2115703"/>
                <a:gd name="connsiteY24" fmla="*/ 672353 h 2250141"/>
                <a:gd name="connsiteX25" fmla="*/ 654424 w 2115703"/>
                <a:gd name="connsiteY25" fmla="*/ 690282 h 2250141"/>
                <a:gd name="connsiteX26" fmla="*/ 690283 w 2115703"/>
                <a:gd name="connsiteY26" fmla="*/ 726141 h 2250141"/>
                <a:gd name="connsiteX27" fmla="*/ 717177 w 2115703"/>
                <a:gd name="connsiteY27" fmla="*/ 735106 h 2250141"/>
                <a:gd name="connsiteX28" fmla="*/ 726141 w 2115703"/>
                <a:gd name="connsiteY28" fmla="*/ 770964 h 2250141"/>
                <a:gd name="connsiteX29" fmla="*/ 753036 w 2115703"/>
                <a:gd name="connsiteY29" fmla="*/ 779929 h 2250141"/>
                <a:gd name="connsiteX30" fmla="*/ 770965 w 2115703"/>
                <a:gd name="connsiteY30" fmla="*/ 797859 h 2250141"/>
                <a:gd name="connsiteX31" fmla="*/ 824753 w 2115703"/>
                <a:gd name="connsiteY31" fmla="*/ 905435 h 2250141"/>
                <a:gd name="connsiteX32" fmla="*/ 860612 w 2115703"/>
                <a:gd name="connsiteY32" fmla="*/ 941294 h 2250141"/>
                <a:gd name="connsiteX33" fmla="*/ 887506 w 2115703"/>
                <a:gd name="connsiteY33" fmla="*/ 995082 h 2250141"/>
                <a:gd name="connsiteX34" fmla="*/ 932330 w 2115703"/>
                <a:gd name="connsiteY34" fmla="*/ 1039906 h 2250141"/>
                <a:gd name="connsiteX35" fmla="*/ 959224 w 2115703"/>
                <a:gd name="connsiteY35" fmla="*/ 1048870 h 2250141"/>
                <a:gd name="connsiteX36" fmla="*/ 977153 w 2115703"/>
                <a:gd name="connsiteY36" fmla="*/ 1066800 h 2250141"/>
                <a:gd name="connsiteX37" fmla="*/ 1021977 w 2115703"/>
                <a:gd name="connsiteY37" fmla="*/ 1075764 h 2250141"/>
                <a:gd name="connsiteX38" fmla="*/ 1048871 w 2115703"/>
                <a:gd name="connsiteY38" fmla="*/ 1084729 h 2250141"/>
                <a:gd name="connsiteX39" fmla="*/ 1120588 w 2115703"/>
                <a:gd name="connsiteY39" fmla="*/ 1111623 h 2250141"/>
                <a:gd name="connsiteX40" fmla="*/ 1147483 w 2115703"/>
                <a:gd name="connsiteY40" fmla="*/ 1129553 h 2250141"/>
                <a:gd name="connsiteX41" fmla="*/ 1183341 w 2115703"/>
                <a:gd name="connsiteY41" fmla="*/ 1138517 h 2250141"/>
                <a:gd name="connsiteX42" fmla="*/ 1201271 w 2115703"/>
                <a:gd name="connsiteY42" fmla="*/ 1156447 h 2250141"/>
                <a:gd name="connsiteX43" fmla="*/ 1228165 w 2115703"/>
                <a:gd name="connsiteY43" fmla="*/ 1174376 h 2250141"/>
                <a:gd name="connsiteX44" fmla="*/ 1237130 w 2115703"/>
                <a:gd name="connsiteY44" fmla="*/ 1201270 h 2250141"/>
                <a:gd name="connsiteX45" fmla="*/ 1255059 w 2115703"/>
                <a:gd name="connsiteY45" fmla="*/ 1219200 h 2250141"/>
                <a:gd name="connsiteX46" fmla="*/ 1308847 w 2115703"/>
                <a:gd name="connsiteY46" fmla="*/ 1281953 h 2250141"/>
                <a:gd name="connsiteX47" fmla="*/ 1362636 w 2115703"/>
                <a:gd name="connsiteY47" fmla="*/ 1299882 h 2250141"/>
                <a:gd name="connsiteX48" fmla="*/ 1389530 w 2115703"/>
                <a:gd name="connsiteY48" fmla="*/ 1308847 h 2250141"/>
                <a:gd name="connsiteX49" fmla="*/ 1425388 w 2115703"/>
                <a:gd name="connsiteY49" fmla="*/ 1317812 h 2250141"/>
                <a:gd name="connsiteX50" fmla="*/ 1479177 w 2115703"/>
                <a:gd name="connsiteY50" fmla="*/ 1335741 h 2250141"/>
                <a:gd name="connsiteX51" fmla="*/ 1550894 w 2115703"/>
                <a:gd name="connsiteY51" fmla="*/ 1353670 h 2250141"/>
                <a:gd name="connsiteX52" fmla="*/ 1586753 w 2115703"/>
                <a:gd name="connsiteY52" fmla="*/ 1371600 h 2250141"/>
                <a:gd name="connsiteX53" fmla="*/ 1640541 w 2115703"/>
                <a:gd name="connsiteY53" fmla="*/ 1389529 h 2250141"/>
                <a:gd name="connsiteX54" fmla="*/ 1667436 w 2115703"/>
                <a:gd name="connsiteY54" fmla="*/ 1398494 h 2250141"/>
                <a:gd name="connsiteX55" fmla="*/ 1694330 w 2115703"/>
                <a:gd name="connsiteY55" fmla="*/ 1407459 h 2250141"/>
                <a:gd name="connsiteX56" fmla="*/ 1721224 w 2115703"/>
                <a:gd name="connsiteY56" fmla="*/ 1425388 h 2250141"/>
                <a:gd name="connsiteX57" fmla="*/ 1730188 w 2115703"/>
                <a:gd name="connsiteY57" fmla="*/ 1452282 h 2250141"/>
                <a:gd name="connsiteX58" fmla="*/ 1801906 w 2115703"/>
                <a:gd name="connsiteY58" fmla="*/ 1506070 h 2250141"/>
                <a:gd name="connsiteX59" fmla="*/ 1819836 w 2115703"/>
                <a:gd name="connsiteY59" fmla="*/ 1524000 h 2250141"/>
                <a:gd name="connsiteX60" fmla="*/ 1837765 w 2115703"/>
                <a:gd name="connsiteY60" fmla="*/ 1550894 h 2250141"/>
                <a:gd name="connsiteX61" fmla="*/ 1864659 w 2115703"/>
                <a:gd name="connsiteY61" fmla="*/ 1568823 h 2250141"/>
                <a:gd name="connsiteX62" fmla="*/ 1927412 w 2115703"/>
                <a:gd name="connsiteY62" fmla="*/ 1640541 h 2250141"/>
                <a:gd name="connsiteX63" fmla="*/ 1972236 w 2115703"/>
                <a:gd name="connsiteY63" fmla="*/ 1676400 h 2250141"/>
                <a:gd name="connsiteX64" fmla="*/ 1981200 w 2115703"/>
                <a:gd name="connsiteY64" fmla="*/ 1703294 h 2250141"/>
                <a:gd name="connsiteX65" fmla="*/ 1999130 w 2115703"/>
                <a:gd name="connsiteY65" fmla="*/ 1721223 h 2250141"/>
                <a:gd name="connsiteX66" fmla="*/ 2026024 w 2115703"/>
                <a:gd name="connsiteY66" fmla="*/ 1810870 h 2250141"/>
                <a:gd name="connsiteX67" fmla="*/ 2052918 w 2115703"/>
                <a:gd name="connsiteY67" fmla="*/ 1972235 h 2250141"/>
                <a:gd name="connsiteX68" fmla="*/ 2079812 w 2115703"/>
                <a:gd name="connsiteY68" fmla="*/ 2026023 h 2250141"/>
                <a:gd name="connsiteX69" fmla="*/ 2106706 w 2115703"/>
                <a:gd name="connsiteY69" fmla="*/ 2079812 h 2250141"/>
                <a:gd name="connsiteX70" fmla="*/ 2115671 w 2115703"/>
                <a:gd name="connsiteY70" fmla="*/ 2250141 h 225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15703" h="2250141">
                  <a:moveTo>
                    <a:pt x="0" y="0"/>
                  </a:moveTo>
                  <a:cubicBezTo>
                    <a:pt x="11953" y="14941"/>
                    <a:pt x="23407" y="30295"/>
                    <a:pt x="35859" y="44823"/>
                  </a:cubicBezTo>
                  <a:cubicBezTo>
                    <a:pt x="41360" y="51240"/>
                    <a:pt x="48717" y="55991"/>
                    <a:pt x="53788" y="62753"/>
                  </a:cubicBezTo>
                  <a:cubicBezTo>
                    <a:pt x="66717" y="79992"/>
                    <a:pt x="71718" y="104588"/>
                    <a:pt x="89647" y="116541"/>
                  </a:cubicBezTo>
                  <a:cubicBezTo>
                    <a:pt x="98612" y="122517"/>
                    <a:pt x="108128" y="127739"/>
                    <a:pt x="116541" y="134470"/>
                  </a:cubicBezTo>
                  <a:cubicBezTo>
                    <a:pt x="123141" y="139750"/>
                    <a:pt x="127223" y="148051"/>
                    <a:pt x="134471" y="152400"/>
                  </a:cubicBezTo>
                  <a:cubicBezTo>
                    <a:pt x="142574" y="157262"/>
                    <a:pt x="152400" y="158376"/>
                    <a:pt x="161365" y="161364"/>
                  </a:cubicBezTo>
                  <a:cubicBezTo>
                    <a:pt x="167341" y="170329"/>
                    <a:pt x="170881" y="181528"/>
                    <a:pt x="179294" y="188259"/>
                  </a:cubicBezTo>
                  <a:cubicBezTo>
                    <a:pt x="186673" y="194162"/>
                    <a:pt x="199506" y="190541"/>
                    <a:pt x="206188" y="197223"/>
                  </a:cubicBezTo>
                  <a:cubicBezTo>
                    <a:pt x="212870" y="203905"/>
                    <a:pt x="209483" y="216557"/>
                    <a:pt x="215153" y="224117"/>
                  </a:cubicBezTo>
                  <a:cubicBezTo>
                    <a:pt x="227831" y="241021"/>
                    <a:pt x="259977" y="268941"/>
                    <a:pt x="259977" y="268941"/>
                  </a:cubicBezTo>
                  <a:cubicBezTo>
                    <a:pt x="290575" y="360736"/>
                    <a:pt x="260072" y="295953"/>
                    <a:pt x="295836" y="340659"/>
                  </a:cubicBezTo>
                  <a:cubicBezTo>
                    <a:pt x="302567" y="349072"/>
                    <a:pt x="306147" y="359935"/>
                    <a:pt x="313765" y="367553"/>
                  </a:cubicBezTo>
                  <a:cubicBezTo>
                    <a:pt x="321383" y="375171"/>
                    <a:pt x="332479" y="378470"/>
                    <a:pt x="340659" y="385482"/>
                  </a:cubicBezTo>
                  <a:cubicBezTo>
                    <a:pt x="353494" y="396483"/>
                    <a:pt x="376518" y="421341"/>
                    <a:pt x="376518" y="421341"/>
                  </a:cubicBezTo>
                  <a:cubicBezTo>
                    <a:pt x="379506" y="430306"/>
                    <a:pt x="379580" y="440856"/>
                    <a:pt x="385483" y="448235"/>
                  </a:cubicBezTo>
                  <a:cubicBezTo>
                    <a:pt x="392214" y="456648"/>
                    <a:pt x="404100" y="459267"/>
                    <a:pt x="412377" y="466164"/>
                  </a:cubicBezTo>
                  <a:cubicBezTo>
                    <a:pt x="422117" y="474280"/>
                    <a:pt x="430306" y="484094"/>
                    <a:pt x="439271" y="493059"/>
                  </a:cubicBezTo>
                  <a:cubicBezTo>
                    <a:pt x="460589" y="557009"/>
                    <a:pt x="430360" y="479691"/>
                    <a:pt x="475130" y="546847"/>
                  </a:cubicBezTo>
                  <a:cubicBezTo>
                    <a:pt x="480372" y="554710"/>
                    <a:pt x="479232" y="565638"/>
                    <a:pt x="484094" y="573741"/>
                  </a:cubicBezTo>
                  <a:cubicBezTo>
                    <a:pt x="492609" y="587932"/>
                    <a:pt x="516706" y="601458"/>
                    <a:pt x="528918" y="609600"/>
                  </a:cubicBezTo>
                  <a:cubicBezTo>
                    <a:pt x="534894" y="618565"/>
                    <a:pt x="538434" y="629763"/>
                    <a:pt x="546847" y="636494"/>
                  </a:cubicBezTo>
                  <a:cubicBezTo>
                    <a:pt x="554226" y="642397"/>
                    <a:pt x="565289" y="641233"/>
                    <a:pt x="573741" y="645459"/>
                  </a:cubicBezTo>
                  <a:cubicBezTo>
                    <a:pt x="583378" y="650277"/>
                    <a:pt x="590999" y="658570"/>
                    <a:pt x="600636" y="663388"/>
                  </a:cubicBezTo>
                  <a:cubicBezTo>
                    <a:pt x="609088" y="667614"/>
                    <a:pt x="619078" y="668127"/>
                    <a:pt x="627530" y="672353"/>
                  </a:cubicBezTo>
                  <a:cubicBezTo>
                    <a:pt x="637167" y="677171"/>
                    <a:pt x="646244" y="683270"/>
                    <a:pt x="654424" y="690282"/>
                  </a:cubicBezTo>
                  <a:cubicBezTo>
                    <a:pt x="667259" y="701283"/>
                    <a:pt x="674246" y="720795"/>
                    <a:pt x="690283" y="726141"/>
                  </a:cubicBezTo>
                  <a:lnTo>
                    <a:pt x="717177" y="735106"/>
                  </a:lnTo>
                  <a:cubicBezTo>
                    <a:pt x="720165" y="747059"/>
                    <a:pt x="718444" y="761343"/>
                    <a:pt x="726141" y="770964"/>
                  </a:cubicBezTo>
                  <a:cubicBezTo>
                    <a:pt x="732044" y="778343"/>
                    <a:pt x="744933" y="775067"/>
                    <a:pt x="753036" y="779929"/>
                  </a:cubicBezTo>
                  <a:cubicBezTo>
                    <a:pt x="760284" y="784278"/>
                    <a:pt x="764989" y="791882"/>
                    <a:pt x="770965" y="797859"/>
                  </a:cubicBezTo>
                  <a:cubicBezTo>
                    <a:pt x="785547" y="841607"/>
                    <a:pt x="789996" y="870678"/>
                    <a:pt x="824753" y="905435"/>
                  </a:cubicBezTo>
                  <a:lnTo>
                    <a:pt x="860612" y="941294"/>
                  </a:lnTo>
                  <a:cubicBezTo>
                    <a:pt x="869076" y="966684"/>
                    <a:pt x="868792" y="973694"/>
                    <a:pt x="887506" y="995082"/>
                  </a:cubicBezTo>
                  <a:cubicBezTo>
                    <a:pt x="901420" y="1010984"/>
                    <a:pt x="912284" y="1033224"/>
                    <a:pt x="932330" y="1039906"/>
                  </a:cubicBezTo>
                  <a:lnTo>
                    <a:pt x="959224" y="1048870"/>
                  </a:lnTo>
                  <a:cubicBezTo>
                    <a:pt x="965200" y="1054847"/>
                    <a:pt x="969384" y="1063471"/>
                    <a:pt x="977153" y="1066800"/>
                  </a:cubicBezTo>
                  <a:cubicBezTo>
                    <a:pt x="991158" y="1072802"/>
                    <a:pt x="1007195" y="1072069"/>
                    <a:pt x="1021977" y="1075764"/>
                  </a:cubicBezTo>
                  <a:cubicBezTo>
                    <a:pt x="1031144" y="1078056"/>
                    <a:pt x="1039906" y="1081741"/>
                    <a:pt x="1048871" y="1084729"/>
                  </a:cubicBezTo>
                  <a:cubicBezTo>
                    <a:pt x="1086874" y="1122734"/>
                    <a:pt x="1042932" y="1085738"/>
                    <a:pt x="1120588" y="1111623"/>
                  </a:cubicBezTo>
                  <a:cubicBezTo>
                    <a:pt x="1130810" y="1115030"/>
                    <a:pt x="1137580" y="1125309"/>
                    <a:pt x="1147483" y="1129553"/>
                  </a:cubicBezTo>
                  <a:cubicBezTo>
                    <a:pt x="1158807" y="1134406"/>
                    <a:pt x="1171388" y="1135529"/>
                    <a:pt x="1183341" y="1138517"/>
                  </a:cubicBezTo>
                  <a:cubicBezTo>
                    <a:pt x="1189318" y="1144494"/>
                    <a:pt x="1194671" y="1151167"/>
                    <a:pt x="1201271" y="1156447"/>
                  </a:cubicBezTo>
                  <a:cubicBezTo>
                    <a:pt x="1209684" y="1163178"/>
                    <a:pt x="1221434" y="1165963"/>
                    <a:pt x="1228165" y="1174376"/>
                  </a:cubicBezTo>
                  <a:cubicBezTo>
                    <a:pt x="1234068" y="1181755"/>
                    <a:pt x="1232268" y="1193167"/>
                    <a:pt x="1237130" y="1201270"/>
                  </a:cubicBezTo>
                  <a:cubicBezTo>
                    <a:pt x="1241478" y="1208518"/>
                    <a:pt x="1249779" y="1212600"/>
                    <a:pt x="1255059" y="1219200"/>
                  </a:cubicBezTo>
                  <a:cubicBezTo>
                    <a:pt x="1269658" y="1237449"/>
                    <a:pt x="1285306" y="1274106"/>
                    <a:pt x="1308847" y="1281953"/>
                  </a:cubicBezTo>
                  <a:lnTo>
                    <a:pt x="1362636" y="1299882"/>
                  </a:lnTo>
                  <a:cubicBezTo>
                    <a:pt x="1371601" y="1302870"/>
                    <a:pt x="1380363" y="1306555"/>
                    <a:pt x="1389530" y="1308847"/>
                  </a:cubicBezTo>
                  <a:cubicBezTo>
                    <a:pt x="1401483" y="1311835"/>
                    <a:pt x="1413587" y="1314272"/>
                    <a:pt x="1425388" y="1317812"/>
                  </a:cubicBezTo>
                  <a:cubicBezTo>
                    <a:pt x="1443490" y="1323243"/>
                    <a:pt x="1460842" y="1331157"/>
                    <a:pt x="1479177" y="1335741"/>
                  </a:cubicBezTo>
                  <a:lnTo>
                    <a:pt x="1550894" y="1353670"/>
                  </a:lnTo>
                  <a:cubicBezTo>
                    <a:pt x="1562847" y="1359647"/>
                    <a:pt x="1574345" y="1366637"/>
                    <a:pt x="1586753" y="1371600"/>
                  </a:cubicBezTo>
                  <a:cubicBezTo>
                    <a:pt x="1604300" y="1378619"/>
                    <a:pt x="1622612" y="1383553"/>
                    <a:pt x="1640541" y="1389529"/>
                  </a:cubicBezTo>
                  <a:lnTo>
                    <a:pt x="1667436" y="1398494"/>
                  </a:lnTo>
                  <a:cubicBezTo>
                    <a:pt x="1676401" y="1401482"/>
                    <a:pt x="1686467" y="1402217"/>
                    <a:pt x="1694330" y="1407459"/>
                  </a:cubicBezTo>
                  <a:lnTo>
                    <a:pt x="1721224" y="1425388"/>
                  </a:lnTo>
                  <a:cubicBezTo>
                    <a:pt x="1724212" y="1434353"/>
                    <a:pt x="1725326" y="1444179"/>
                    <a:pt x="1730188" y="1452282"/>
                  </a:cubicBezTo>
                  <a:cubicBezTo>
                    <a:pt x="1742116" y="1472163"/>
                    <a:pt x="1795231" y="1499395"/>
                    <a:pt x="1801906" y="1506070"/>
                  </a:cubicBezTo>
                  <a:cubicBezTo>
                    <a:pt x="1807883" y="1512047"/>
                    <a:pt x="1814556" y="1517400"/>
                    <a:pt x="1819836" y="1524000"/>
                  </a:cubicBezTo>
                  <a:cubicBezTo>
                    <a:pt x="1826567" y="1532413"/>
                    <a:pt x="1830147" y="1543276"/>
                    <a:pt x="1837765" y="1550894"/>
                  </a:cubicBezTo>
                  <a:cubicBezTo>
                    <a:pt x="1845383" y="1558512"/>
                    <a:pt x="1855694" y="1562847"/>
                    <a:pt x="1864659" y="1568823"/>
                  </a:cubicBezTo>
                  <a:cubicBezTo>
                    <a:pt x="1883613" y="1597254"/>
                    <a:pt x="1895946" y="1619564"/>
                    <a:pt x="1927412" y="1640541"/>
                  </a:cubicBezTo>
                  <a:cubicBezTo>
                    <a:pt x="1961339" y="1663158"/>
                    <a:pt x="1946688" y="1650852"/>
                    <a:pt x="1972236" y="1676400"/>
                  </a:cubicBezTo>
                  <a:cubicBezTo>
                    <a:pt x="1975224" y="1685365"/>
                    <a:pt x="1976338" y="1695191"/>
                    <a:pt x="1981200" y="1703294"/>
                  </a:cubicBezTo>
                  <a:cubicBezTo>
                    <a:pt x="1985549" y="1710542"/>
                    <a:pt x="1995350" y="1713663"/>
                    <a:pt x="1999130" y="1721223"/>
                  </a:cubicBezTo>
                  <a:cubicBezTo>
                    <a:pt x="2010040" y="1743043"/>
                    <a:pt x="2019590" y="1785137"/>
                    <a:pt x="2026024" y="1810870"/>
                  </a:cubicBezTo>
                  <a:cubicBezTo>
                    <a:pt x="2029125" y="1835680"/>
                    <a:pt x="2042460" y="1956548"/>
                    <a:pt x="2052918" y="1972235"/>
                  </a:cubicBezTo>
                  <a:cubicBezTo>
                    <a:pt x="2104300" y="2049309"/>
                    <a:pt x="2042697" y="1951793"/>
                    <a:pt x="2079812" y="2026023"/>
                  </a:cubicBezTo>
                  <a:cubicBezTo>
                    <a:pt x="2114568" y="2095534"/>
                    <a:pt x="2084173" y="2012213"/>
                    <a:pt x="2106706" y="2079812"/>
                  </a:cubicBezTo>
                  <a:cubicBezTo>
                    <a:pt x="2116736" y="2220220"/>
                    <a:pt x="2115671" y="2163375"/>
                    <a:pt x="2115671" y="2250141"/>
                  </a:cubicBezTo>
                </a:path>
              </a:pathLst>
            </a:custGeom>
            <a:noFill/>
            <a:ln w="6985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1757082" y="412376"/>
              <a:ext cx="4500283" cy="6042212"/>
            </a:xfrm>
            <a:custGeom>
              <a:avLst/>
              <a:gdLst>
                <a:gd name="connsiteX0" fmla="*/ 4500283 w 4500283"/>
                <a:gd name="connsiteY0" fmla="*/ 0 h 6042212"/>
                <a:gd name="connsiteX1" fmla="*/ 4455459 w 4500283"/>
                <a:gd name="connsiteY1" fmla="*/ 44824 h 6042212"/>
                <a:gd name="connsiteX2" fmla="*/ 4428565 w 4500283"/>
                <a:gd name="connsiteY2" fmla="*/ 62753 h 6042212"/>
                <a:gd name="connsiteX3" fmla="*/ 4392706 w 4500283"/>
                <a:gd name="connsiteY3" fmla="*/ 98612 h 6042212"/>
                <a:gd name="connsiteX4" fmla="*/ 4365812 w 4500283"/>
                <a:gd name="connsiteY4" fmla="*/ 107577 h 6042212"/>
                <a:gd name="connsiteX5" fmla="*/ 4338918 w 4500283"/>
                <a:gd name="connsiteY5" fmla="*/ 125506 h 6042212"/>
                <a:gd name="connsiteX6" fmla="*/ 4320989 w 4500283"/>
                <a:gd name="connsiteY6" fmla="*/ 143436 h 6042212"/>
                <a:gd name="connsiteX7" fmla="*/ 4294094 w 4500283"/>
                <a:gd name="connsiteY7" fmla="*/ 152400 h 6042212"/>
                <a:gd name="connsiteX8" fmla="*/ 4276165 w 4500283"/>
                <a:gd name="connsiteY8" fmla="*/ 170330 h 6042212"/>
                <a:gd name="connsiteX9" fmla="*/ 4249271 w 4500283"/>
                <a:gd name="connsiteY9" fmla="*/ 179295 h 6042212"/>
                <a:gd name="connsiteX10" fmla="*/ 4213412 w 4500283"/>
                <a:gd name="connsiteY10" fmla="*/ 215153 h 6042212"/>
                <a:gd name="connsiteX11" fmla="*/ 4186518 w 4500283"/>
                <a:gd name="connsiteY11" fmla="*/ 268942 h 6042212"/>
                <a:gd name="connsiteX12" fmla="*/ 4168589 w 4500283"/>
                <a:gd name="connsiteY12" fmla="*/ 295836 h 6042212"/>
                <a:gd name="connsiteX13" fmla="*/ 4150659 w 4500283"/>
                <a:gd name="connsiteY13" fmla="*/ 367553 h 6042212"/>
                <a:gd name="connsiteX14" fmla="*/ 4132730 w 4500283"/>
                <a:gd name="connsiteY14" fmla="*/ 457200 h 6042212"/>
                <a:gd name="connsiteX15" fmla="*/ 4123765 w 4500283"/>
                <a:gd name="connsiteY15" fmla="*/ 744071 h 6042212"/>
                <a:gd name="connsiteX16" fmla="*/ 4105836 w 4500283"/>
                <a:gd name="connsiteY16" fmla="*/ 797859 h 6042212"/>
                <a:gd name="connsiteX17" fmla="*/ 4078942 w 4500283"/>
                <a:gd name="connsiteY17" fmla="*/ 887506 h 6042212"/>
                <a:gd name="connsiteX18" fmla="*/ 4069977 w 4500283"/>
                <a:gd name="connsiteY18" fmla="*/ 914400 h 6042212"/>
                <a:gd name="connsiteX19" fmla="*/ 4061012 w 4500283"/>
                <a:gd name="connsiteY19" fmla="*/ 941295 h 6042212"/>
                <a:gd name="connsiteX20" fmla="*/ 4043083 w 4500283"/>
                <a:gd name="connsiteY20" fmla="*/ 968189 h 6042212"/>
                <a:gd name="connsiteX21" fmla="*/ 4007224 w 4500283"/>
                <a:gd name="connsiteY21" fmla="*/ 1004048 h 6042212"/>
                <a:gd name="connsiteX22" fmla="*/ 3971365 w 4500283"/>
                <a:gd name="connsiteY22" fmla="*/ 1057836 h 6042212"/>
                <a:gd name="connsiteX23" fmla="*/ 3908612 w 4500283"/>
                <a:gd name="connsiteY23" fmla="*/ 1111624 h 6042212"/>
                <a:gd name="connsiteX24" fmla="*/ 3872753 w 4500283"/>
                <a:gd name="connsiteY24" fmla="*/ 1165412 h 6042212"/>
                <a:gd name="connsiteX25" fmla="*/ 3854824 w 4500283"/>
                <a:gd name="connsiteY25" fmla="*/ 1183342 h 6042212"/>
                <a:gd name="connsiteX26" fmla="*/ 3818965 w 4500283"/>
                <a:gd name="connsiteY26" fmla="*/ 1237130 h 6042212"/>
                <a:gd name="connsiteX27" fmla="*/ 3801036 w 4500283"/>
                <a:gd name="connsiteY27" fmla="*/ 1264024 h 6042212"/>
                <a:gd name="connsiteX28" fmla="*/ 3774142 w 4500283"/>
                <a:gd name="connsiteY28" fmla="*/ 1272989 h 6042212"/>
                <a:gd name="connsiteX29" fmla="*/ 3747247 w 4500283"/>
                <a:gd name="connsiteY29" fmla="*/ 1353671 h 6042212"/>
                <a:gd name="connsiteX30" fmla="*/ 3738283 w 4500283"/>
                <a:gd name="connsiteY30" fmla="*/ 1380565 h 6042212"/>
                <a:gd name="connsiteX31" fmla="*/ 3720353 w 4500283"/>
                <a:gd name="connsiteY31" fmla="*/ 1407459 h 6042212"/>
                <a:gd name="connsiteX32" fmla="*/ 3711389 w 4500283"/>
                <a:gd name="connsiteY32" fmla="*/ 1461248 h 6042212"/>
                <a:gd name="connsiteX33" fmla="*/ 3684494 w 4500283"/>
                <a:gd name="connsiteY33" fmla="*/ 1541930 h 6042212"/>
                <a:gd name="connsiteX34" fmla="*/ 3675530 w 4500283"/>
                <a:gd name="connsiteY34" fmla="*/ 1568824 h 6042212"/>
                <a:gd name="connsiteX35" fmla="*/ 3666565 w 4500283"/>
                <a:gd name="connsiteY35" fmla="*/ 1595718 h 6042212"/>
                <a:gd name="connsiteX36" fmla="*/ 3648636 w 4500283"/>
                <a:gd name="connsiteY36" fmla="*/ 1730189 h 6042212"/>
                <a:gd name="connsiteX37" fmla="*/ 3630706 w 4500283"/>
                <a:gd name="connsiteY37" fmla="*/ 1783977 h 6042212"/>
                <a:gd name="connsiteX38" fmla="*/ 3594847 w 4500283"/>
                <a:gd name="connsiteY38" fmla="*/ 1828800 h 6042212"/>
                <a:gd name="connsiteX39" fmla="*/ 3585883 w 4500283"/>
                <a:gd name="connsiteY39" fmla="*/ 1855695 h 6042212"/>
                <a:gd name="connsiteX40" fmla="*/ 3567953 w 4500283"/>
                <a:gd name="connsiteY40" fmla="*/ 1873624 h 6042212"/>
                <a:gd name="connsiteX41" fmla="*/ 3550024 w 4500283"/>
                <a:gd name="connsiteY41" fmla="*/ 1900518 h 6042212"/>
                <a:gd name="connsiteX42" fmla="*/ 3541059 w 4500283"/>
                <a:gd name="connsiteY42" fmla="*/ 1927412 h 6042212"/>
                <a:gd name="connsiteX43" fmla="*/ 3505200 w 4500283"/>
                <a:gd name="connsiteY43" fmla="*/ 1963271 h 6042212"/>
                <a:gd name="connsiteX44" fmla="*/ 3496236 w 4500283"/>
                <a:gd name="connsiteY44" fmla="*/ 1990165 h 6042212"/>
                <a:gd name="connsiteX45" fmla="*/ 3451412 w 4500283"/>
                <a:gd name="connsiteY45" fmla="*/ 2026024 h 6042212"/>
                <a:gd name="connsiteX46" fmla="*/ 3442447 w 4500283"/>
                <a:gd name="connsiteY46" fmla="*/ 2052918 h 6042212"/>
                <a:gd name="connsiteX47" fmla="*/ 3388659 w 4500283"/>
                <a:gd name="connsiteY47" fmla="*/ 2124636 h 6042212"/>
                <a:gd name="connsiteX48" fmla="*/ 3352800 w 4500283"/>
                <a:gd name="connsiteY48" fmla="*/ 2178424 h 6042212"/>
                <a:gd name="connsiteX49" fmla="*/ 3307977 w 4500283"/>
                <a:gd name="connsiteY49" fmla="*/ 2232212 h 6042212"/>
                <a:gd name="connsiteX50" fmla="*/ 3290047 w 4500283"/>
                <a:gd name="connsiteY50" fmla="*/ 2250142 h 6042212"/>
                <a:gd name="connsiteX51" fmla="*/ 3272118 w 4500283"/>
                <a:gd name="connsiteY51" fmla="*/ 2277036 h 6042212"/>
                <a:gd name="connsiteX52" fmla="*/ 3245224 w 4500283"/>
                <a:gd name="connsiteY52" fmla="*/ 2286000 h 6042212"/>
                <a:gd name="connsiteX53" fmla="*/ 3200400 w 4500283"/>
                <a:gd name="connsiteY53" fmla="*/ 2321859 h 6042212"/>
                <a:gd name="connsiteX54" fmla="*/ 3164542 w 4500283"/>
                <a:gd name="connsiteY54" fmla="*/ 2366683 h 6042212"/>
                <a:gd name="connsiteX55" fmla="*/ 3137647 w 4500283"/>
                <a:gd name="connsiteY55" fmla="*/ 2384612 h 6042212"/>
                <a:gd name="connsiteX56" fmla="*/ 3101789 w 4500283"/>
                <a:gd name="connsiteY56" fmla="*/ 2438400 h 6042212"/>
                <a:gd name="connsiteX57" fmla="*/ 3083859 w 4500283"/>
                <a:gd name="connsiteY57" fmla="*/ 2492189 h 6042212"/>
                <a:gd name="connsiteX58" fmla="*/ 3074894 w 4500283"/>
                <a:gd name="connsiteY58" fmla="*/ 2519083 h 6042212"/>
                <a:gd name="connsiteX59" fmla="*/ 3039036 w 4500283"/>
                <a:gd name="connsiteY59" fmla="*/ 2599765 h 6042212"/>
                <a:gd name="connsiteX60" fmla="*/ 3030071 w 4500283"/>
                <a:gd name="connsiteY60" fmla="*/ 2626659 h 6042212"/>
                <a:gd name="connsiteX61" fmla="*/ 3012142 w 4500283"/>
                <a:gd name="connsiteY61" fmla="*/ 2698377 h 6042212"/>
                <a:gd name="connsiteX62" fmla="*/ 3003177 w 4500283"/>
                <a:gd name="connsiteY62" fmla="*/ 2734236 h 6042212"/>
                <a:gd name="connsiteX63" fmla="*/ 2931459 w 4500283"/>
                <a:gd name="connsiteY63" fmla="*/ 2770095 h 6042212"/>
                <a:gd name="connsiteX64" fmla="*/ 2904565 w 4500283"/>
                <a:gd name="connsiteY64" fmla="*/ 2779059 h 6042212"/>
                <a:gd name="connsiteX65" fmla="*/ 2841812 w 4500283"/>
                <a:gd name="connsiteY65" fmla="*/ 2823883 h 6042212"/>
                <a:gd name="connsiteX66" fmla="*/ 2823883 w 4500283"/>
                <a:gd name="connsiteY66" fmla="*/ 2877671 h 6042212"/>
                <a:gd name="connsiteX67" fmla="*/ 2788024 w 4500283"/>
                <a:gd name="connsiteY67" fmla="*/ 2913530 h 6042212"/>
                <a:gd name="connsiteX68" fmla="*/ 2752165 w 4500283"/>
                <a:gd name="connsiteY68" fmla="*/ 2949389 h 6042212"/>
                <a:gd name="connsiteX69" fmla="*/ 2734236 w 4500283"/>
                <a:gd name="connsiteY69" fmla="*/ 2976283 h 6042212"/>
                <a:gd name="connsiteX70" fmla="*/ 2671483 w 4500283"/>
                <a:gd name="connsiteY70" fmla="*/ 3021106 h 6042212"/>
                <a:gd name="connsiteX71" fmla="*/ 2599765 w 4500283"/>
                <a:gd name="connsiteY71" fmla="*/ 3083859 h 6042212"/>
                <a:gd name="connsiteX72" fmla="*/ 2554942 w 4500283"/>
                <a:gd name="connsiteY72" fmla="*/ 3128683 h 6042212"/>
                <a:gd name="connsiteX73" fmla="*/ 2492189 w 4500283"/>
                <a:gd name="connsiteY73" fmla="*/ 3173506 h 6042212"/>
                <a:gd name="connsiteX74" fmla="*/ 2420471 w 4500283"/>
                <a:gd name="connsiteY74" fmla="*/ 3209365 h 6042212"/>
                <a:gd name="connsiteX75" fmla="*/ 2420471 w 4500283"/>
                <a:gd name="connsiteY75" fmla="*/ 3209365 h 6042212"/>
                <a:gd name="connsiteX76" fmla="*/ 2366683 w 4500283"/>
                <a:gd name="connsiteY76" fmla="*/ 3236259 h 6042212"/>
                <a:gd name="connsiteX77" fmla="*/ 2339789 w 4500283"/>
                <a:gd name="connsiteY77" fmla="*/ 3254189 h 6042212"/>
                <a:gd name="connsiteX78" fmla="*/ 2321859 w 4500283"/>
                <a:gd name="connsiteY78" fmla="*/ 3272118 h 6042212"/>
                <a:gd name="connsiteX79" fmla="*/ 2294965 w 4500283"/>
                <a:gd name="connsiteY79" fmla="*/ 3281083 h 6042212"/>
                <a:gd name="connsiteX80" fmla="*/ 2268071 w 4500283"/>
                <a:gd name="connsiteY80" fmla="*/ 3299012 h 6042212"/>
                <a:gd name="connsiteX81" fmla="*/ 2250142 w 4500283"/>
                <a:gd name="connsiteY81" fmla="*/ 3316942 h 6042212"/>
                <a:gd name="connsiteX82" fmla="*/ 2223247 w 4500283"/>
                <a:gd name="connsiteY82" fmla="*/ 3325906 h 6042212"/>
                <a:gd name="connsiteX83" fmla="*/ 2196353 w 4500283"/>
                <a:gd name="connsiteY83" fmla="*/ 3397624 h 6042212"/>
                <a:gd name="connsiteX84" fmla="*/ 2160494 w 4500283"/>
                <a:gd name="connsiteY84" fmla="*/ 3442448 h 6042212"/>
                <a:gd name="connsiteX85" fmla="*/ 2124636 w 4500283"/>
                <a:gd name="connsiteY85" fmla="*/ 3550024 h 6042212"/>
                <a:gd name="connsiteX86" fmla="*/ 2115671 w 4500283"/>
                <a:gd name="connsiteY86" fmla="*/ 3576918 h 6042212"/>
                <a:gd name="connsiteX87" fmla="*/ 2097742 w 4500283"/>
                <a:gd name="connsiteY87" fmla="*/ 3603812 h 6042212"/>
                <a:gd name="connsiteX88" fmla="*/ 2070847 w 4500283"/>
                <a:gd name="connsiteY88" fmla="*/ 3648636 h 6042212"/>
                <a:gd name="connsiteX89" fmla="*/ 2034989 w 4500283"/>
                <a:gd name="connsiteY89" fmla="*/ 3693459 h 6042212"/>
                <a:gd name="connsiteX90" fmla="*/ 2008094 w 4500283"/>
                <a:gd name="connsiteY90" fmla="*/ 3756212 h 6042212"/>
                <a:gd name="connsiteX91" fmla="*/ 1990165 w 4500283"/>
                <a:gd name="connsiteY91" fmla="*/ 3774142 h 6042212"/>
                <a:gd name="connsiteX92" fmla="*/ 1972236 w 4500283"/>
                <a:gd name="connsiteY92" fmla="*/ 3801036 h 6042212"/>
                <a:gd name="connsiteX93" fmla="*/ 1963271 w 4500283"/>
                <a:gd name="connsiteY93" fmla="*/ 3827930 h 6042212"/>
                <a:gd name="connsiteX94" fmla="*/ 1954306 w 4500283"/>
                <a:gd name="connsiteY94" fmla="*/ 3863789 h 6042212"/>
                <a:gd name="connsiteX95" fmla="*/ 1927412 w 4500283"/>
                <a:gd name="connsiteY95" fmla="*/ 3890683 h 6042212"/>
                <a:gd name="connsiteX96" fmla="*/ 1873624 w 4500283"/>
                <a:gd name="connsiteY96" fmla="*/ 3908612 h 6042212"/>
                <a:gd name="connsiteX97" fmla="*/ 1846730 w 4500283"/>
                <a:gd name="connsiteY97" fmla="*/ 3917577 h 6042212"/>
                <a:gd name="connsiteX98" fmla="*/ 1819836 w 4500283"/>
                <a:gd name="connsiteY98" fmla="*/ 3926542 h 6042212"/>
                <a:gd name="connsiteX99" fmla="*/ 1783977 w 4500283"/>
                <a:gd name="connsiteY99" fmla="*/ 3971365 h 6042212"/>
                <a:gd name="connsiteX100" fmla="*/ 1766047 w 4500283"/>
                <a:gd name="connsiteY100" fmla="*/ 4025153 h 6042212"/>
                <a:gd name="connsiteX101" fmla="*/ 1748118 w 4500283"/>
                <a:gd name="connsiteY101" fmla="*/ 4078942 h 6042212"/>
                <a:gd name="connsiteX102" fmla="*/ 1721224 w 4500283"/>
                <a:gd name="connsiteY102" fmla="*/ 4114800 h 6042212"/>
                <a:gd name="connsiteX103" fmla="*/ 1703294 w 4500283"/>
                <a:gd name="connsiteY103" fmla="*/ 4132730 h 6042212"/>
                <a:gd name="connsiteX104" fmla="*/ 1676400 w 4500283"/>
                <a:gd name="connsiteY104" fmla="*/ 4186518 h 6042212"/>
                <a:gd name="connsiteX105" fmla="*/ 1631577 w 4500283"/>
                <a:gd name="connsiteY105" fmla="*/ 4222377 h 6042212"/>
                <a:gd name="connsiteX106" fmla="*/ 1586753 w 4500283"/>
                <a:gd name="connsiteY106" fmla="*/ 4267200 h 6042212"/>
                <a:gd name="connsiteX107" fmla="*/ 1550894 w 4500283"/>
                <a:gd name="connsiteY107" fmla="*/ 4303059 h 6042212"/>
                <a:gd name="connsiteX108" fmla="*/ 1532965 w 4500283"/>
                <a:gd name="connsiteY108" fmla="*/ 4320989 h 6042212"/>
                <a:gd name="connsiteX109" fmla="*/ 1470212 w 4500283"/>
                <a:gd name="connsiteY109" fmla="*/ 4374777 h 6042212"/>
                <a:gd name="connsiteX110" fmla="*/ 1452283 w 4500283"/>
                <a:gd name="connsiteY110" fmla="*/ 4401671 h 6042212"/>
                <a:gd name="connsiteX111" fmla="*/ 1434353 w 4500283"/>
                <a:gd name="connsiteY111" fmla="*/ 4455459 h 6042212"/>
                <a:gd name="connsiteX112" fmla="*/ 1416424 w 4500283"/>
                <a:gd name="connsiteY112" fmla="*/ 4563036 h 6042212"/>
                <a:gd name="connsiteX113" fmla="*/ 1380565 w 4500283"/>
                <a:gd name="connsiteY113" fmla="*/ 4616824 h 6042212"/>
                <a:gd name="connsiteX114" fmla="*/ 1344706 w 4500283"/>
                <a:gd name="connsiteY114" fmla="*/ 4670612 h 6042212"/>
                <a:gd name="connsiteX115" fmla="*/ 1317812 w 4500283"/>
                <a:gd name="connsiteY115" fmla="*/ 4679577 h 6042212"/>
                <a:gd name="connsiteX116" fmla="*/ 1264024 w 4500283"/>
                <a:gd name="connsiteY116" fmla="*/ 4742330 h 6042212"/>
                <a:gd name="connsiteX117" fmla="*/ 1246094 w 4500283"/>
                <a:gd name="connsiteY117" fmla="*/ 4760259 h 6042212"/>
                <a:gd name="connsiteX118" fmla="*/ 1228165 w 4500283"/>
                <a:gd name="connsiteY118" fmla="*/ 4778189 h 6042212"/>
                <a:gd name="connsiteX119" fmla="*/ 1201271 w 4500283"/>
                <a:gd name="connsiteY119" fmla="*/ 4787153 h 6042212"/>
                <a:gd name="connsiteX120" fmla="*/ 1147483 w 4500283"/>
                <a:gd name="connsiteY120" fmla="*/ 4823012 h 6042212"/>
                <a:gd name="connsiteX121" fmla="*/ 1120589 w 4500283"/>
                <a:gd name="connsiteY121" fmla="*/ 4840942 h 6042212"/>
                <a:gd name="connsiteX122" fmla="*/ 1093694 w 4500283"/>
                <a:gd name="connsiteY122" fmla="*/ 4849906 h 6042212"/>
                <a:gd name="connsiteX123" fmla="*/ 1057836 w 4500283"/>
                <a:gd name="connsiteY123" fmla="*/ 4894730 h 6042212"/>
                <a:gd name="connsiteX124" fmla="*/ 1048871 w 4500283"/>
                <a:gd name="connsiteY124" fmla="*/ 4921624 h 6042212"/>
                <a:gd name="connsiteX125" fmla="*/ 1021977 w 4500283"/>
                <a:gd name="connsiteY125" fmla="*/ 4930589 h 6042212"/>
                <a:gd name="connsiteX126" fmla="*/ 986118 w 4500283"/>
                <a:gd name="connsiteY126" fmla="*/ 4984377 h 6042212"/>
                <a:gd name="connsiteX127" fmla="*/ 977153 w 4500283"/>
                <a:gd name="connsiteY127" fmla="*/ 5011271 h 6042212"/>
                <a:gd name="connsiteX128" fmla="*/ 959224 w 4500283"/>
                <a:gd name="connsiteY128" fmla="*/ 5038165 h 6042212"/>
                <a:gd name="connsiteX129" fmla="*/ 932330 w 4500283"/>
                <a:gd name="connsiteY129" fmla="*/ 5118848 h 6042212"/>
                <a:gd name="connsiteX130" fmla="*/ 923365 w 4500283"/>
                <a:gd name="connsiteY130" fmla="*/ 5145742 h 6042212"/>
                <a:gd name="connsiteX131" fmla="*/ 896471 w 4500283"/>
                <a:gd name="connsiteY131" fmla="*/ 5172636 h 6042212"/>
                <a:gd name="connsiteX132" fmla="*/ 887506 w 4500283"/>
                <a:gd name="connsiteY132" fmla="*/ 5199530 h 6042212"/>
                <a:gd name="connsiteX133" fmla="*/ 833718 w 4500283"/>
                <a:gd name="connsiteY133" fmla="*/ 5244353 h 6042212"/>
                <a:gd name="connsiteX134" fmla="*/ 797859 w 4500283"/>
                <a:gd name="connsiteY134" fmla="*/ 5280212 h 6042212"/>
                <a:gd name="connsiteX135" fmla="*/ 779930 w 4500283"/>
                <a:gd name="connsiteY135" fmla="*/ 5298142 h 6042212"/>
                <a:gd name="connsiteX136" fmla="*/ 762000 w 4500283"/>
                <a:gd name="connsiteY136" fmla="*/ 5316071 h 6042212"/>
                <a:gd name="connsiteX137" fmla="*/ 735106 w 4500283"/>
                <a:gd name="connsiteY137" fmla="*/ 5360895 h 6042212"/>
                <a:gd name="connsiteX138" fmla="*/ 699247 w 4500283"/>
                <a:gd name="connsiteY138" fmla="*/ 5405718 h 6042212"/>
                <a:gd name="connsiteX139" fmla="*/ 645459 w 4500283"/>
                <a:gd name="connsiteY139" fmla="*/ 5432612 h 6042212"/>
                <a:gd name="connsiteX140" fmla="*/ 627530 w 4500283"/>
                <a:gd name="connsiteY140" fmla="*/ 5450542 h 6042212"/>
                <a:gd name="connsiteX141" fmla="*/ 573742 w 4500283"/>
                <a:gd name="connsiteY141" fmla="*/ 5477436 h 6042212"/>
                <a:gd name="connsiteX142" fmla="*/ 510989 w 4500283"/>
                <a:gd name="connsiteY142" fmla="*/ 5522259 h 6042212"/>
                <a:gd name="connsiteX143" fmla="*/ 493059 w 4500283"/>
                <a:gd name="connsiteY143" fmla="*/ 5549153 h 6042212"/>
                <a:gd name="connsiteX144" fmla="*/ 439271 w 4500283"/>
                <a:gd name="connsiteY144" fmla="*/ 5585012 h 6042212"/>
                <a:gd name="connsiteX145" fmla="*/ 403412 w 4500283"/>
                <a:gd name="connsiteY145" fmla="*/ 5629836 h 6042212"/>
                <a:gd name="connsiteX146" fmla="*/ 376518 w 4500283"/>
                <a:gd name="connsiteY146" fmla="*/ 5638800 h 6042212"/>
                <a:gd name="connsiteX147" fmla="*/ 340659 w 4500283"/>
                <a:gd name="connsiteY147" fmla="*/ 5674659 h 6042212"/>
                <a:gd name="connsiteX148" fmla="*/ 322730 w 4500283"/>
                <a:gd name="connsiteY148" fmla="*/ 5692589 h 6042212"/>
                <a:gd name="connsiteX149" fmla="*/ 295836 w 4500283"/>
                <a:gd name="connsiteY149" fmla="*/ 5701553 h 6042212"/>
                <a:gd name="connsiteX150" fmla="*/ 251012 w 4500283"/>
                <a:gd name="connsiteY150" fmla="*/ 5746377 h 6042212"/>
                <a:gd name="connsiteX151" fmla="*/ 197224 w 4500283"/>
                <a:gd name="connsiteY151" fmla="*/ 5809130 h 6042212"/>
                <a:gd name="connsiteX152" fmla="*/ 179294 w 4500283"/>
                <a:gd name="connsiteY152" fmla="*/ 5827059 h 6042212"/>
                <a:gd name="connsiteX153" fmla="*/ 161365 w 4500283"/>
                <a:gd name="connsiteY153" fmla="*/ 5844989 h 6042212"/>
                <a:gd name="connsiteX154" fmla="*/ 152400 w 4500283"/>
                <a:gd name="connsiteY154" fmla="*/ 5871883 h 6042212"/>
                <a:gd name="connsiteX155" fmla="*/ 125506 w 4500283"/>
                <a:gd name="connsiteY155" fmla="*/ 5880848 h 6042212"/>
                <a:gd name="connsiteX156" fmla="*/ 89647 w 4500283"/>
                <a:gd name="connsiteY156" fmla="*/ 5907742 h 6042212"/>
                <a:gd name="connsiteX157" fmla="*/ 71718 w 4500283"/>
                <a:gd name="connsiteY157" fmla="*/ 5934636 h 6042212"/>
                <a:gd name="connsiteX158" fmla="*/ 44824 w 4500283"/>
                <a:gd name="connsiteY158" fmla="*/ 5943600 h 6042212"/>
                <a:gd name="connsiteX159" fmla="*/ 35859 w 4500283"/>
                <a:gd name="connsiteY159" fmla="*/ 5970495 h 6042212"/>
                <a:gd name="connsiteX160" fmla="*/ 17930 w 4500283"/>
                <a:gd name="connsiteY160" fmla="*/ 5997389 h 6042212"/>
                <a:gd name="connsiteX161" fmla="*/ 8965 w 4500283"/>
                <a:gd name="connsiteY161" fmla="*/ 6024283 h 6042212"/>
                <a:gd name="connsiteX162" fmla="*/ 0 w 4500283"/>
                <a:gd name="connsiteY162" fmla="*/ 6042212 h 604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500283" h="6042212">
                  <a:moveTo>
                    <a:pt x="4500283" y="0"/>
                  </a:moveTo>
                  <a:cubicBezTo>
                    <a:pt x="4485342" y="14941"/>
                    <a:pt x="4471361" y="30910"/>
                    <a:pt x="4455459" y="44824"/>
                  </a:cubicBezTo>
                  <a:cubicBezTo>
                    <a:pt x="4447351" y="51919"/>
                    <a:pt x="4436745" y="55741"/>
                    <a:pt x="4428565" y="62753"/>
                  </a:cubicBezTo>
                  <a:cubicBezTo>
                    <a:pt x="4415730" y="73754"/>
                    <a:pt x="4408743" y="93266"/>
                    <a:pt x="4392706" y="98612"/>
                  </a:cubicBezTo>
                  <a:cubicBezTo>
                    <a:pt x="4383741" y="101600"/>
                    <a:pt x="4374264" y="103351"/>
                    <a:pt x="4365812" y="107577"/>
                  </a:cubicBezTo>
                  <a:cubicBezTo>
                    <a:pt x="4356175" y="112395"/>
                    <a:pt x="4347331" y="118775"/>
                    <a:pt x="4338918" y="125506"/>
                  </a:cubicBezTo>
                  <a:cubicBezTo>
                    <a:pt x="4332318" y="130786"/>
                    <a:pt x="4328237" y="139088"/>
                    <a:pt x="4320989" y="143436"/>
                  </a:cubicBezTo>
                  <a:cubicBezTo>
                    <a:pt x="4312886" y="148298"/>
                    <a:pt x="4303059" y="149412"/>
                    <a:pt x="4294094" y="152400"/>
                  </a:cubicBezTo>
                  <a:cubicBezTo>
                    <a:pt x="4288118" y="158377"/>
                    <a:pt x="4283412" y="165981"/>
                    <a:pt x="4276165" y="170330"/>
                  </a:cubicBezTo>
                  <a:cubicBezTo>
                    <a:pt x="4268062" y="175192"/>
                    <a:pt x="4255953" y="172613"/>
                    <a:pt x="4249271" y="179295"/>
                  </a:cubicBezTo>
                  <a:cubicBezTo>
                    <a:pt x="4201461" y="227105"/>
                    <a:pt x="4285127" y="191250"/>
                    <a:pt x="4213412" y="215153"/>
                  </a:cubicBezTo>
                  <a:cubicBezTo>
                    <a:pt x="4162026" y="292236"/>
                    <a:pt x="4223636" y="194706"/>
                    <a:pt x="4186518" y="268942"/>
                  </a:cubicBezTo>
                  <a:cubicBezTo>
                    <a:pt x="4181700" y="278579"/>
                    <a:pt x="4173407" y="286199"/>
                    <a:pt x="4168589" y="295836"/>
                  </a:cubicBezTo>
                  <a:cubicBezTo>
                    <a:pt x="4158977" y="315060"/>
                    <a:pt x="4154751" y="349139"/>
                    <a:pt x="4150659" y="367553"/>
                  </a:cubicBezTo>
                  <a:cubicBezTo>
                    <a:pt x="4132830" y="447781"/>
                    <a:pt x="4150293" y="351817"/>
                    <a:pt x="4132730" y="457200"/>
                  </a:cubicBezTo>
                  <a:cubicBezTo>
                    <a:pt x="4129742" y="552824"/>
                    <a:pt x="4131294" y="648697"/>
                    <a:pt x="4123765" y="744071"/>
                  </a:cubicBezTo>
                  <a:cubicBezTo>
                    <a:pt x="4122278" y="762912"/>
                    <a:pt x="4110420" y="779524"/>
                    <a:pt x="4105836" y="797859"/>
                  </a:cubicBezTo>
                  <a:cubicBezTo>
                    <a:pt x="4092288" y="852050"/>
                    <a:pt x="4100766" y="822034"/>
                    <a:pt x="4078942" y="887506"/>
                  </a:cubicBezTo>
                  <a:lnTo>
                    <a:pt x="4069977" y="914400"/>
                  </a:lnTo>
                  <a:cubicBezTo>
                    <a:pt x="4066989" y="923365"/>
                    <a:pt x="4066254" y="933432"/>
                    <a:pt x="4061012" y="941295"/>
                  </a:cubicBezTo>
                  <a:cubicBezTo>
                    <a:pt x="4055036" y="950260"/>
                    <a:pt x="4050095" y="960009"/>
                    <a:pt x="4043083" y="968189"/>
                  </a:cubicBezTo>
                  <a:cubicBezTo>
                    <a:pt x="4032082" y="981024"/>
                    <a:pt x="4016601" y="989983"/>
                    <a:pt x="4007224" y="1004048"/>
                  </a:cubicBezTo>
                  <a:cubicBezTo>
                    <a:pt x="3995271" y="1021977"/>
                    <a:pt x="3989294" y="1045883"/>
                    <a:pt x="3971365" y="1057836"/>
                  </a:cubicBezTo>
                  <a:cubicBezTo>
                    <a:pt x="3947032" y="1074058"/>
                    <a:pt x="3926004" y="1085537"/>
                    <a:pt x="3908612" y="1111624"/>
                  </a:cubicBezTo>
                  <a:cubicBezTo>
                    <a:pt x="3896659" y="1129553"/>
                    <a:pt x="3887990" y="1150175"/>
                    <a:pt x="3872753" y="1165412"/>
                  </a:cubicBezTo>
                  <a:cubicBezTo>
                    <a:pt x="3866777" y="1171389"/>
                    <a:pt x="3859895" y="1176580"/>
                    <a:pt x="3854824" y="1183342"/>
                  </a:cubicBezTo>
                  <a:cubicBezTo>
                    <a:pt x="3841895" y="1200581"/>
                    <a:pt x="3830918" y="1219201"/>
                    <a:pt x="3818965" y="1237130"/>
                  </a:cubicBezTo>
                  <a:cubicBezTo>
                    <a:pt x="3812989" y="1246095"/>
                    <a:pt x="3811257" y="1260617"/>
                    <a:pt x="3801036" y="1264024"/>
                  </a:cubicBezTo>
                  <a:lnTo>
                    <a:pt x="3774142" y="1272989"/>
                  </a:lnTo>
                  <a:lnTo>
                    <a:pt x="3747247" y="1353671"/>
                  </a:lnTo>
                  <a:cubicBezTo>
                    <a:pt x="3744259" y="1362636"/>
                    <a:pt x="3743525" y="1372703"/>
                    <a:pt x="3738283" y="1380565"/>
                  </a:cubicBezTo>
                  <a:lnTo>
                    <a:pt x="3720353" y="1407459"/>
                  </a:lnTo>
                  <a:cubicBezTo>
                    <a:pt x="3717365" y="1425389"/>
                    <a:pt x="3715798" y="1443614"/>
                    <a:pt x="3711389" y="1461248"/>
                  </a:cubicBezTo>
                  <a:lnTo>
                    <a:pt x="3684494" y="1541930"/>
                  </a:lnTo>
                  <a:lnTo>
                    <a:pt x="3675530" y="1568824"/>
                  </a:lnTo>
                  <a:lnTo>
                    <a:pt x="3666565" y="1595718"/>
                  </a:lnTo>
                  <a:cubicBezTo>
                    <a:pt x="3662249" y="1638875"/>
                    <a:pt x="3660361" y="1687197"/>
                    <a:pt x="3648636" y="1730189"/>
                  </a:cubicBezTo>
                  <a:cubicBezTo>
                    <a:pt x="3643663" y="1748422"/>
                    <a:pt x="3641189" y="1768252"/>
                    <a:pt x="3630706" y="1783977"/>
                  </a:cubicBezTo>
                  <a:cubicBezTo>
                    <a:pt x="3608089" y="1817904"/>
                    <a:pt x="3620396" y="1803253"/>
                    <a:pt x="3594847" y="1828800"/>
                  </a:cubicBezTo>
                  <a:cubicBezTo>
                    <a:pt x="3591859" y="1837765"/>
                    <a:pt x="3590745" y="1847592"/>
                    <a:pt x="3585883" y="1855695"/>
                  </a:cubicBezTo>
                  <a:cubicBezTo>
                    <a:pt x="3581535" y="1862943"/>
                    <a:pt x="3573233" y="1867024"/>
                    <a:pt x="3567953" y="1873624"/>
                  </a:cubicBezTo>
                  <a:cubicBezTo>
                    <a:pt x="3561222" y="1882037"/>
                    <a:pt x="3554842" y="1890881"/>
                    <a:pt x="3550024" y="1900518"/>
                  </a:cubicBezTo>
                  <a:cubicBezTo>
                    <a:pt x="3545798" y="1908970"/>
                    <a:pt x="3546552" y="1919723"/>
                    <a:pt x="3541059" y="1927412"/>
                  </a:cubicBezTo>
                  <a:cubicBezTo>
                    <a:pt x="3531234" y="1941167"/>
                    <a:pt x="3505200" y="1963271"/>
                    <a:pt x="3505200" y="1963271"/>
                  </a:cubicBezTo>
                  <a:cubicBezTo>
                    <a:pt x="3502212" y="1972236"/>
                    <a:pt x="3501098" y="1982062"/>
                    <a:pt x="3496236" y="1990165"/>
                  </a:cubicBezTo>
                  <a:cubicBezTo>
                    <a:pt x="3487720" y="2004359"/>
                    <a:pt x="3463628" y="2017880"/>
                    <a:pt x="3451412" y="2026024"/>
                  </a:cubicBezTo>
                  <a:cubicBezTo>
                    <a:pt x="3448424" y="2034989"/>
                    <a:pt x="3447036" y="2044658"/>
                    <a:pt x="3442447" y="2052918"/>
                  </a:cubicBezTo>
                  <a:cubicBezTo>
                    <a:pt x="3417104" y="2098535"/>
                    <a:pt x="3415862" y="2097433"/>
                    <a:pt x="3388659" y="2124636"/>
                  </a:cubicBezTo>
                  <a:cubicBezTo>
                    <a:pt x="3369427" y="2182329"/>
                    <a:pt x="3394771" y="2119664"/>
                    <a:pt x="3352800" y="2178424"/>
                  </a:cubicBezTo>
                  <a:cubicBezTo>
                    <a:pt x="3296827" y="2256787"/>
                    <a:pt x="3372778" y="2180372"/>
                    <a:pt x="3307977" y="2232212"/>
                  </a:cubicBezTo>
                  <a:cubicBezTo>
                    <a:pt x="3301377" y="2237492"/>
                    <a:pt x="3295327" y="2243542"/>
                    <a:pt x="3290047" y="2250142"/>
                  </a:cubicBezTo>
                  <a:cubicBezTo>
                    <a:pt x="3283316" y="2258555"/>
                    <a:pt x="3280531" y="2270306"/>
                    <a:pt x="3272118" y="2277036"/>
                  </a:cubicBezTo>
                  <a:cubicBezTo>
                    <a:pt x="3264739" y="2282939"/>
                    <a:pt x="3254189" y="2283012"/>
                    <a:pt x="3245224" y="2286000"/>
                  </a:cubicBezTo>
                  <a:cubicBezTo>
                    <a:pt x="3201927" y="2329297"/>
                    <a:pt x="3256950" y="2276618"/>
                    <a:pt x="3200400" y="2321859"/>
                  </a:cubicBezTo>
                  <a:cubicBezTo>
                    <a:pt x="3156041" y="2357347"/>
                    <a:pt x="3211140" y="2320086"/>
                    <a:pt x="3164542" y="2366683"/>
                  </a:cubicBezTo>
                  <a:cubicBezTo>
                    <a:pt x="3156923" y="2374302"/>
                    <a:pt x="3146612" y="2378636"/>
                    <a:pt x="3137647" y="2384612"/>
                  </a:cubicBezTo>
                  <a:cubicBezTo>
                    <a:pt x="3125694" y="2402541"/>
                    <a:pt x="3108603" y="2417958"/>
                    <a:pt x="3101789" y="2438400"/>
                  </a:cubicBezTo>
                  <a:lnTo>
                    <a:pt x="3083859" y="2492189"/>
                  </a:lnTo>
                  <a:cubicBezTo>
                    <a:pt x="3080871" y="2501154"/>
                    <a:pt x="3080136" y="2511220"/>
                    <a:pt x="3074894" y="2519083"/>
                  </a:cubicBezTo>
                  <a:cubicBezTo>
                    <a:pt x="3046481" y="2561703"/>
                    <a:pt x="3060373" y="2535755"/>
                    <a:pt x="3039036" y="2599765"/>
                  </a:cubicBezTo>
                  <a:cubicBezTo>
                    <a:pt x="3036048" y="2608730"/>
                    <a:pt x="3031924" y="2617393"/>
                    <a:pt x="3030071" y="2626659"/>
                  </a:cubicBezTo>
                  <a:cubicBezTo>
                    <a:pt x="3011846" y="2717782"/>
                    <a:pt x="3030517" y="2634061"/>
                    <a:pt x="3012142" y="2698377"/>
                  </a:cubicBezTo>
                  <a:cubicBezTo>
                    <a:pt x="3008757" y="2710224"/>
                    <a:pt x="3008687" y="2723216"/>
                    <a:pt x="3003177" y="2734236"/>
                  </a:cubicBezTo>
                  <a:cubicBezTo>
                    <a:pt x="2990660" y="2759269"/>
                    <a:pt x="2951278" y="2763489"/>
                    <a:pt x="2931459" y="2770095"/>
                  </a:cubicBezTo>
                  <a:lnTo>
                    <a:pt x="2904565" y="2779059"/>
                  </a:lnTo>
                  <a:cubicBezTo>
                    <a:pt x="2862024" y="2821600"/>
                    <a:pt x="2884743" y="2809572"/>
                    <a:pt x="2841812" y="2823883"/>
                  </a:cubicBezTo>
                  <a:cubicBezTo>
                    <a:pt x="2835836" y="2841812"/>
                    <a:pt x="2837247" y="2864307"/>
                    <a:pt x="2823883" y="2877671"/>
                  </a:cubicBezTo>
                  <a:lnTo>
                    <a:pt x="2788024" y="2913530"/>
                  </a:lnTo>
                  <a:cubicBezTo>
                    <a:pt x="2768464" y="2972208"/>
                    <a:pt x="2795630" y="2914616"/>
                    <a:pt x="2752165" y="2949389"/>
                  </a:cubicBezTo>
                  <a:cubicBezTo>
                    <a:pt x="2743752" y="2956120"/>
                    <a:pt x="2741248" y="2968103"/>
                    <a:pt x="2734236" y="2976283"/>
                  </a:cubicBezTo>
                  <a:cubicBezTo>
                    <a:pt x="2700203" y="3015988"/>
                    <a:pt x="2709658" y="3008382"/>
                    <a:pt x="2671483" y="3021106"/>
                  </a:cubicBezTo>
                  <a:cubicBezTo>
                    <a:pt x="2619041" y="3073548"/>
                    <a:pt x="2644241" y="3054209"/>
                    <a:pt x="2599765" y="3083859"/>
                  </a:cubicBezTo>
                  <a:cubicBezTo>
                    <a:pt x="2565236" y="3135653"/>
                    <a:pt x="2601424" y="3088841"/>
                    <a:pt x="2554942" y="3128683"/>
                  </a:cubicBezTo>
                  <a:cubicBezTo>
                    <a:pt x="2500801" y="3175090"/>
                    <a:pt x="2541604" y="3157035"/>
                    <a:pt x="2492189" y="3173506"/>
                  </a:cubicBezTo>
                  <a:cubicBezTo>
                    <a:pt x="2460895" y="3204800"/>
                    <a:pt x="2482278" y="3188763"/>
                    <a:pt x="2420471" y="3209365"/>
                  </a:cubicBezTo>
                  <a:lnTo>
                    <a:pt x="2420471" y="3209365"/>
                  </a:lnTo>
                  <a:cubicBezTo>
                    <a:pt x="2385715" y="3232537"/>
                    <a:pt x="2403798" y="3223888"/>
                    <a:pt x="2366683" y="3236259"/>
                  </a:cubicBezTo>
                  <a:cubicBezTo>
                    <a:pt x="2357718" y="3242236"/>
                    <a:pt x="2348202" y="3247458"/>
                    <a:pt x="2339789" y="3254189"/>
                  </a:cubicBezTo>
                  <a:cubicBezTo>
                    <a:pt x="2333189" y="3259469"/>
                    <a:pt x="2329107" y="3267770"/>
                    <a:pt x="2321859" y="3272118"/>
                  </a:cubicBezTo>
                  <a:cubicBezTo>
                    <a:pt x="2313756" y="3276980"/>
                    <a:pt x="2303417" y="3276857"/>
                    <a:pt x="2294965" y="3281083"/>
                  </a:cubicBezTo>
                  <a:cubicBezTo>
                    <a:pt x="2285328" y="3285901"/>
                    <a:pt x="2276484" y="3292281"/>
                    <a:pt x="2268071" y="3299012"/>
                  </a:cubicBezTo>
                  <a:cubicBezTo>
                    <a:pt x="2261471" y="3304292"/>
                    <a:pt x="2257390" y="3312594"/>
                    <a:pt x="2250142" y="3316942"/>
                  </a:cubicBezTo>
                  <a:cubicBezTo>
                    <a:pt x="2242039" y="3321804"/>
                    <a:pt x="2232212" y="3322918"/>
                    <a:pt x="2223247" y="3325906"/>
                  </a:cubicBezTo>
                  <a:cubicBezTo>
                    <a:pt x="2185244" y="3363911"/>
                    <a:pt x="2222239" y="3319967"/>
                    <a:pt x="2196353" y="3397624"/>
                  </a:cubicBezTo>
                  <a:cubicBezTo>
                    <a:pt x="2190698" y="3414588"/>
                    <a:pt x="2172735" y="3430207"/>
                    <a:pt x="2160494" y="3442448"/>
                  </a:cubicBezTo>
                  <a:lnTo>
                    <a:pt x="2124636" y="3550024"/>
                  </a:lnTo>
                  <a:cubicBezTo>
                    <a:pt x="2121648" y="3558989"/>
                    <a:pt x="2120913" y="3569055"/>
                    <a:pt x="2115671" y="3576918"/>
                  </a:cubicBezTo>
                  <a:cubicBezTo>
                    <a:pt x="2109695" y="3585883"/>
                    <a:pt x="2102560" y="3594175"/>
                    <a:pt x="2097742" y="3603812"/>
                  </a:cubicBezTo>
                  <a:cubicBezTo>
                    <a:pt x="2074467" y="3650361"/>
                    <a:pt x="2105867" y="3613616"/>
                    <a:pt x="2070847" y="3648636"/>
                  </a:cubicBezTo>
                  <a:cubicBezTo>
                    <a:pt x="2049445" y="3712846"/>
                    <a:pt x="2080042" y="3639396"/>
                    <a:pt x="2034989" y="3693459"/>
                  </a:cubicBezTo>
                  <a:cubicBezTo>
                    <a:pt x="1997519" y="3738423"/>
                    <a:pt x="2032114" y="3716178"/>
                    <a:pt x="2008094" y="3756212"/>
                  </a:cubicBezTo>
                  <a:cubicBezTo>
                    <a:pt x="2003746" y="3763460"/>
                    <a:pt x="1995445" y="3767542"/>
                    <a:pt x="1990165" y="3774142"/>
                  </a:cubicBezTo>
                  <a:cubicBezTo>
                    <a:pt x="1983435" y="3782555"/>
                    <a:pt x="1977054" y="3791399"/>
                    <a:pt x="1972236" y="3801036"/>
                  </a:cubicBezTo>
                  <a:cubicBezTo>
                    <a:pt x="1968010" y="3809488"/>
                    <a:pt x="1965867" y="3818844"/>
                    <a:pt x="1963271" y="3827930"/>
                  </a:cubicBezTo>
                  <a:cubicBezTo>
                    <a:pt x="1959886" y="3839777"/>
                    <a:pt x="1960419" y="3853091"/>
                    <a:pt x="1954306" y="3863789"/>
                  </a:cubicBezTo>
                  <a:cubicBezTo>
                    <a:pt x="1948016" y="3874797"/>
                    <a:pt x="1938495" y="3884526"/>
                    <a:pt x="1927412" y="3890683"/>
                  </a:cubicBezTo>
                  <a:cubicBezTo>
                    <a:pt x="1910891" y="3899861"/>
                    <a:pt x="1891553" y="3902636"/>
                    <a:pt x="1873624" y="3908612"/>
                  </a:cubicBezTo>
                  <a:lnTo>
                    <a:pt x="1846730" y="3917577"/>
                  </a:lnTo>
                  <a:lnTo>
                    <a:pt x="1819836" y="3926542"/>
                  </a:lnTo>
                  <a:cubicBezTo>
                    <a:pt x="1804932" y="3941445"/>
                    <a:pt x="1793025" y="3951007"/>
                    <a:pt x="1783977" y="3971365"/>
                  </a:cubicBezTo>
                  <a:cubicBezTo>
                    <a:pt x="1776301" y="3988635"/>
                    <a:pt x="1772023" y="4007224"/>
                    <a:pt x="1766047" y="4025153"/>
                  </a:cubicBezTo>
                  <a:cubicBezTo>
                    <a:pt x="1766046" y="4025157"/>
                    <a:pt x="1748121" y="4078938"/>
                    <a:pt x="1748118" y="4078942"/>
                  </a:cubicBezTo>
                  <a:cubicBezTo>
                    <a:pt x="1739153" y="4090895"/>
                    <a:pt x="1730789" y="4103322"/>
                    <a:pt x="1721224" y="4114800"/>
                  </a:cubicBezTo>
                  <a:cubicBezTo>
                    <a:pt x="1715813" y="4121293"/>
                    <a:pt x="1708574" y="4126130"/>
                    <a:pt x="1703294" y="4132730"/>
                  </a:cubicBezTo>
                  <a:cubicBezTo>
                    <a:pt x="1648893" y="4200732"/>
                    <a:pt x="1716164" y="4120244"/>
                    <a:pt x="1676400" y="4186518"/>
                  </a:cubicBezTo>
                  <a:cubicBezTo>
                    <a:pt x="1667883" y="4200714"/>
                    <a:pt x="1643795" y="4214232"/>
                    <a:pt x="1631577" y="4222377"/>
                  </a:cubicBezTo>
                  <a:cubicBezTo>
                    <a:pt x="1597044" y="4274174"/>
                    <a:pt x="1633238" y="4227356"/>
                    <a:pt x="1586753" y="4267200"/>
                  </a:cubicBezTo>
                  <a:cubicBezTo>
                    <a:pt x="1573918" y="4278201"/>
                    <a:pt x="1562847" y="4291106"/>
                    <a:pt x="1550894" y="4303059"/>
                  </a:cubicBezTo>
                  <a:cubicBezTo>
                    <a:pt x="1544918" y="4309036"/>
                    <a:pt x="1539998" y="4316301"/>
                    <a:pt x="1532965" y="4320989"/>
                  </a:cubicBezTo>
                  <a:cubicBezTo>
                    <a:pt x="1508633" y="4337210"/>
                    <a:pt x="1487603" y="4348690"/>
                    <a:pt x="1470212" y="4374777"/>
                  </a:cubicBezTo>
                  <a:cubicBezTo>
                    <a:pt x="1464236" y="4383742"/>
                    <a:pt x="1456659" y="4391825"/>
                    <a:pt x="1452283" y="4401671"/>
                  </a:cubicBezTo>
                  <a:cubicBezTo>
                    <a:pt x="1444607" y="4418941"/>
                    <a:pt x="1434353" y="4455459"/>
                    <a:pt x="1434353" y="4455459"/>
                  </a:cubicBezTo>
                  <a:cubicBezTo>
                    <a:pt x="1432707" y="4470276"/>
                    <a:pt x="1431026" y="4536752"/>
                    <a:pt x="1416424" y="4563036"/>
                  </a:cubicBezTo>
                  <a:cubicBezTo>
                    <a:pt x="1405959" y="4581873"/>
                    <a:pt x="1392518" y="4598895"/>
                    <a:pt x="1380565" y="4616824"/>
                  </a:cubicBezTo>
                  <a:cubicBezTo>
                    <a:pt x="1380564" y="4616825"/>
                    <a:pt x="1344708" y="4670611"/>
                    <a:pt x="1344706" y="4670612"/>
                  </a:cubicBezTo>
                  <a:lnTo>
                    <a:pt x="1317812" y="4679577"/>
                  </a:lnTo>
                  <a:cubicBezTo>
                    <a:pt x="1290507" y="4720535"/>
                    <a:pt x="1307500" y="4698855"/>
                    <a:pt x="1264024" y="4742330"/>
                  </a:cubicBezTo>
                  <a:lnTo>
                    <a:pt x="1246094" y="4760259"/>
                  </a:lnTo>
                  <a:cubicBezTo>
                    <a:pt x="1240117" y="4766236"/>
                    <a:pt x="1236183" y="4775516"/>
                    <a:pt x="1228165" y="4778189"/>
                  </a:cubicBezTo>
                  <a:lnTo>
                    <a:pt x="1201271" y="4787153"/>
                  </a:lnTo>
                  <a:lnTo>
                    <a:pt x="1147483" y="4823012"/>
                  </a:lnTo>
                  <a:cubicBezTo>
                    <a:pt x="1138518" y="4828989"/>
                    <a:pt x="1130811" y="4837535"/>
                    <a:pt x="1120589" y="4840942"/>
                  </a:cubicBezTo>
                  <a:lnTo>
                    <a:pt x="1093694" y="4849906"/>
                  </a:lnTo>
                  <a:cubicBezTo>
                    <a:pt x="1077018" y="4866583"/>
                    <a:pt x="1069145" y="4872113"/>
                    <a:pt x="1057836" y="4894730"/>
                  </a:cubicBezTo>
                  <a:cubicBezTo>
                    <a:pt x="1053610" y="4903182"/>
                    <a:pt x="1055553" y="4914942"/>
                    <a:pt x="1048871" y="4921624"/>
                  </a:cubicBezTo>
                  <a:cubicBezTo>
                    <a:pt x="1042189" y="4928306"/>
                    <a:pt x="1030942" y="4927601"/>
                    <a:pt x="1021977" y="4930589"/>
                  </a:cubicBezTo>
                  <a:cubicBezTo>
                    <a:pt x="1000660" y="4994536"/>
                    <a:pt x="1030886" y="4917225"/>
                    <a:pt x="986118" y="4984377"/>
                  </a:cubicBezTo>
                  <a:cubicBezTo>
                    <a:pt x="980876" y="4992240"/>
                    <a:pt x="981379" y="5002819"/>
                    <a:pt x="977153" y="5011271"/>
                  </a:cubicBezTo>
                  <a:cubicBezTo>
                    <a:pt x="972335" y="5020908"/>
                    <a:pt x="963600" y="5028319"/>
                    <a:pt x="959224" y="5038165"/>
                  </a:cubicBezTo>
                  <a:cubicBezTo>
                    <a:pt x="959209" y="5038199"/>
                    <a:pt x="936818" y="5105384"/>
                    <a:pt x="932330" y="5118848"/>
                  </a:cubicBezTo>
                  <a:cubicBezTo>
                    <a:pt x="929342" y="5127813"/>
                    <a:pt x="930047" y="5139060"/>
                    <a:pt x="923365" y="5145742"/>
                  </a:cubicBezTo>
                  <a:lnTo>
                    <a:pt x="896471" y="5172636"/>
                  </a:lnTo>
                  <a:cubicBezTo>
                    <a:pt x="893483" y="5181601"/>
                    <a:pt x="892748" y="5191667"/>
                    <a:pt x="887506" y="5199530"/>
                  </a:cubicBezTo>
                  <a:cubicBezTo>
                    <a:pt x="866781" y="5230617"/>
                    <a:pt x="859444" y="5222302"/>
                    <a:pt x="833718" y="5244353"/>
                  </a:cubicBezTo>
                  <a:cubicBezTo>
                    <a:pt x="820883" y="5255354"/>
                    <a:pt x="809812" y="5268259"/>
                    <a:pt x="797859" y="5280212"/>
                  </a:cubicBezTo>
                  <a:lnTo>
                    <a:pt x="779930" y="5298142"/>
                  </a:lnTo>
                  <a:lnTo>
                    <a:pt x="762000" y="5316071"/>
                  </a:lnTo>
                  <a:cubicBezTo>
                    <a:pt x="746433" y="5362776"/>
                    <a:pt x="763233" y="5325735"/>
                    <a:pt x="735106" y="5360895"/>
                  </a:cubicBezTo>
                  <a:cubicBezTo>
                    <a:pt x="723828" y="5374992"/>
                    <a:pt x="715900" y="5395726"/>
                    <a:pt x="699247" y="5405718"/>
                  </a:cubicBezTo>
                  <a:cubicBezTo>
                    <a:pt x="632979" y="5445478"/>
                    <a:pt x="713455" y="5378214"/>
                    <a:pt x="645459" y="5432612"/>
                  </a:cubicBezTo>
                  <a:cubicBezTo>
                    <a:pt x="638859" y="5437892"/>
                    <a:pt x="634130" y="5445262"/>
                    <a:pt x="627530" y="5450542"/>
                  </a:cubicBezTo>
                  <a:cubicBezTo>
                    <a:pt x="602706" y="5470402"/>
                    <a:pt x="602146" y="5467968"/>
                    <a:pt x="573742" y="5477436"/>
                  </a:cubicBezTo>
                  <a:cubicBezTo>
                    <a:pt x="531201" y="5519977"/>
                    <a:pt x="553920" y="5507950"/>
                    <a:pt x="510989" y="5522259"/>
                  </a:cubicBezTo>
                  <a:cubicBezTo>
                    <a:pt x="505012" y="5531224"/>
                    <a:pt x="501168" y="5542058"/>
                    <a:pt x="493059" y="5549153"/>
                  </a:cubicBezTo>
                  <a:cubicBezTo>
                    <a:pt x="476842" y="5563343"/>
                    <a:pt x="439271" y="5585012"/>
                    <a:pt x="439271" y="5585012"/>
                  </a:cubicBezTo>
                  <a:cubicBezTo>
                    <a:pt x="431127" y="5597228"/>
                    <a:pt x="417606" y="5621320"/>
                    <a:pt x="403412" y="5629836"/>
                  </a:cubicBezTo>
                  <a:cubicBezTo>
                    <a:pt x="395309" y="5634698"/>
                    <a:pt x="385483" y="5635812"/>
                    <a:pt x="376518" y="5638800"/>
                  </a:cubicBezTo>
                  <a:lnTo>
                    <a:pt x="340659" y="5674659"/>
                  </a:lnTo>
                  <a:cubicBezTo>
                    <a:pt x="334683" y="5680636"/>
                    <a:pt x="330748" y="5689916"/>
                    <a:pt x="322730" y="5692589"/>
                  </a:cubicBezTo>
                  <a:lnTo>
                    <a:pt x="295836" y="5701553"/>
                  </a:lnTo>
                  <a:cubicBezTo>
                    <a:pt x="280895" y="5716494"/>
                    <a:pt x="262733" y="5728795"/>
                    <a:pt x="251012" y="5746377"/>
                  </a:cubicBezTo>
                  <a:cubicBezTo>
                    <a:pt x="223707" y="5787335"/>
                    <a:pt x="240700" y="5765655"/>
                    <a:pt x="197224" y="5809130"/>
                  </a:cubicBezTo>
                  <a:lnTo>
                    <a:pt x="179294" y="5827059"/>
                  </a:lnTo>
                  <a:lnTo>
                    <a:pt x="161365" y="5844989"/>
                  </a:lnTo>
                  <a:cubicBezTo>
                    <a:pt x="158377" y="5853954"/>
                    <a:pt x="159082" y="5865201"/>
                    <a:pt x="152400" y="5871883"/>
                  </a:cubicBezTo>
                  <a:cubicBezTo>
                    <a:pt x="145718" y="5878565"/>
                    <a:pt x="133711" y="5876160"/>
                    <a:pt x="125506" y="5880848"/>
                  </a:cubicBezTo>
                  <a:cubicBezTo>
                    <a:pt x="112533" y="5888261"/>
                    <a:pt x="101600" y="5898777"/>
                    <a:pt x="89647" y="5907742"/>
                  </a:cubicBezTo>
                  <a:cubicBezTo>
                    <a:pt x="83671" y="5916707"/>
                    <a:pt x="80131" y="5927906"/>
                    <a:pt x="71718" y="5934636"/>
                  </a:cubicBezTo>
                  <a:cubicBezTo>
                    <a:pt x="64339" y="5940539"/>
                    <a:pt x="51506" y="5936918"/>
                    <a:pt x="44824" y="5943600"/>
                  </a:cubicBezTo>
                  <a:cubicBezTo>
                    <a:pt x="38142" y="5950282"/>
                    <a:pt x="40085" y="5962043"/>
                    <a:pt x="35859" y="5970495"/>
                  </a:cubicBezTo>
                  <a:cubicBezTo>
                    <a:pt x="31041" y="5980132"/>
                    <a:pt x="22748" y="5987752"/>
                    <a:pt x="17930" y="5997389"/>
                  </a:cubicBezTo>
                  <a:cubicBezTo>
                    <a:pt x="13704" y="6005841"/>
                    <a:pt x="12475" y="6015509"/>
                    <a:pt x="8965" y="6024283"/>
                  </a:cubicBezTo>
                  <a:cubicBezTo>
                    <a:pt x="6483" y="6030487"/>
                    <a:pt x="2988" y="6036236"/>
                    <a:pt x="0" y="6042212"/>
                  </a:cubicBezTo>
                </a:path>
              </a:pathLst>
            </a:custGeom>
            <a:noFill/>
            <a:ln w="6667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4858871" y="2088776"/>
              <a:ext cx="3845858" cy="762000"/>
            </a:xfrm>
            <a:custGeom>
              <a:avLst/>
              <a:gdLst>
                <a:gd name="connsiteX0" fmla="*/ 3845858 w 3845858"/>
                <a:gd name="connsiteY0" fmla="*/ 80683 h 762000"/>
                <a:gd name="connsiteX1" fmla="*/ 3783105 w 3845858"/>
                <a:gd name="connsiteY1" fmla="*/ 17930 h 762000"/>
                <a:gd name="connsiteX2" fmla="*/ 3729317 w 3845858"/>
                <a:gd name="connsiteY2" fmla="*/ 0 h 762000"/>
                <a:gd name="connsiteX3" fmla="*/ 3523129 w 3845858"/>
                <a:gd name="connsiteY3" fmla="*/ 8965 h 762000"/>
                <a:gd name="connsiteX4" fmla="*/ 3460376 w 3845858"/>
                <a:gd name="connsiteY4" fmla="*/ 35859 h 762000"/>
                <a:gd name="connsiteX5" fmla="*/ 3406588 w 3845858"/>
                <a:gd name="connsiteY5" fmla="*/ 53789 h 762000"/>
                <a:gd name="connsiteX6" fmla="*/ 3388658 w 3845858"/>
                <a:gd name="connsiteY6" fmla="*/ 71718 h 762000"/>
                <a:gd name="connsiteX7" fmla="*/ 3361764 w 3845858"/>
                <a:gd name="connsiteY7" fmla="*/ 80683 h 762000"/>
                <a:gd name="connsiteX8" fmla="*/ 3325905 w 3845858"/>
                <a:gd name="connsiteY8" fmla="*/ 89648 h 762000"/>
                <a:gd name="connsiteX9" fmla="*/ 3281082 w 3845858"/>
                <a:gd name="connsiteY9" fmla="*/ 98612 h 762000"/>
                <a:gd name="connsiteX10" fmla="*/ 3227294 w 3845858"/>
                <a:gd name="connsiteY10" fmla="*/ 116542 h 762000"/>
                <a:gd name="connsiteX11" fmla="*/ 3173505 w 3845858"/>
                <a:gd name="connsiteY11" fmla="*/ 143436 h 762000"/>
                <a:gd name="connsiteX12" fmla="*/ 3155576 w 3845858"/>
                <a:gd name="connsiteY12" fmla="*/ 170330 h 762000"/>
                <a:gd name="connsiteX13" fmla="*/ 3128682 w 3845858"/>
                <a:gd name="connsiteY13" fmla="*/ 179295 h 762000"/>
                <a:gd name="connsiteX14" fmla="*/ 3074894 w 3845858"/>
                <a:gd name="connsiteY14" fmla="*/ 206189 h 762000"/>
                <a:gd name="connsiteX15" fmla="*/ 2895600 w 3845858"/>
                <a:gd name="connsiteY15" fmla="*/ 197224 h 762000"/>
                <a:gd name="connsiteX16" fmla="*/ 2868705 w 3845858"/>
                <a:gd name="connsiteY16" fmla="*/ 188259 h 762000"/>
                <a:gd name="connsiteX17" fmla="*/ 2770094 w 3845858"/>
                <a:gd name="connsiteY17" fmla="*/ 170330 h 762000"/>
                <a:gd name="connsiteX18" fmla="*/ 2743200 w 3845858"/>
                <a:gd name="connsiteY18" fmla="*/ 161365 h 762000"/>
                <a:gd name="connsiteX19" fmla="*/ 2537011 w 3845858"/>
                <a:gd name="connsiteY19" fmla="*/ 170330 h 762000"/>
                <a:gd name="connsiteX20" fmla="*/ 2456329 w 3845858"/>
                <a:gd name="connsiteY20" fmla="*/ 215153 h 762000"/>
                <a:gd name="connsiteX21" fmla="*/ 2429435 w 3845858"/>
                <a:gd name="connsiteY21" fmla="*/ 233083 h 762000"/>
                <a:gd name="connsiteX22" fmla="*/ 2411505 w 3845858"/>
                <a:gd name="connsiteY22" fmla="*/ 251012 h 762000"/>
                <a:gd name="connsiteX23" fmla="*/ 2384611 w 3845858"/>
                <a:gd name="connsiteY23" fmla="*/ 259977 h 762000"/>
                <a:gd name="connsiteX24" fmla="*/ 2339788 w 3845858"/>
                <a:gd name="connsiteY24" fmla="*/ 322730 h 762000"/>
                <a:gd name="connsiteX25" fmla="*/ 2321858 w 3845858"/>
                <a:gd name="connsiteY25" fmla="*/ 340659 h 762000"/>
                <a:gd name="connsiteX26" fmla="*/ 2303929 w 3845858"/>
                <a:gd name="connsiteY26" fmla="*/ 358589 h 762000"/>
                <a:gd name="connsiteX27" fmla="*/ 2268070 w 3845858"/>
                <a:gd name="connsiteY27" fmla="*/ 394448 h 762000"/>
                <a:gd name="connsiteX28" fmla="*/ 2259105 w 3845858"/>
                <a:gd name="connsiteY28" fmla="*/ 421342 h 762000"/>
                <a:gd name="connsiteX29" fmla="*/ 2205317 w 3845858"/>
                <a:gd name="connsiteY29" fmla="*/ 457200 h 762000"/>
                <a:gd name="connsiteX30" fmla="*/ 2169458 w 3845858"/>
                <a:gd name="connsiteY30" fmla="*/ 493059 h 762000"/>
                <a:gd name="connsiteX31" fmla="*/ 2151529 w 3845858"/>
                <a:gd name="connsiteY31" fmla="*/ 510989 h 762000"/>
                <a:gd name="connsiteX32" fmla="*/ 2061882 w 3845858"/>
                <a:gd name="connsiteY32" fmla="*/ 537883 h 762000"/>
                <a:gd name="connsiteX33" fmla="*/ 1981200 w 3845858"/>
                <a:gd name="connsiteY33" fmla="*/ 546848 h 762000"/>
                <a:gd name="connsiteX34" fmla="*/ 1945341 w 3845858"/>
                <a:gd name="connsiteY34" fmla="*/ 555812 h 762000"/>
                <a:gd name="connsiteX35" fmla="*/ 1819835 w 3845858"/>
                <a:gd name="connsiteY35" fmla="*/ 537883 h 762000"/>
                <a:gd name="connsiteX36" fmla="*/ 1775011 w 3845858"/>
                <a:gd name="connsiteY36" fmla="*/ 528918 h 762000"/>
                <a:gd name="connsiteX37" fmla="*/ 1712258 w 3845858"/>
                <a:gd name="connsiteY37" fmla="*/ 510989 h 762000"/>
                <a:gd name="connsiteX38" fmla="*/ 1586753 w 3845858"/>
                <a:gd name="connsiteY38" fmla="*/ 519953 h 762000"/>
                <a:gd name="connsiteX39" fmla="*/ 1541929 w 3845858"/>
                <a:gd name="connsiteY39" fmla="*/ 546848 h 762000"/>
                <a:gd name="connsiteX40" fmla="*/ 1497105 w 3845858"/>
                <a:gd name="connsiteY40" fmla="*/ 582706 h 762000"/>
                <a:gd name="connsiteX41" fmla="*/ 1488141 w 3845858"/>
                <a:gd name="connsiteY41" fmla="*/ 609600 h 762000"/>
                <a:gd name="connsiteX42" fmla="*/ 1470211 w 3845858"/>
                <a:gd name="connsiteY42" fmla="*/ 627530 h 762000"/>
                <a:gd name="connsiteX43" fmla="*/ 1443317 w 3845858"/>
                <a:gd name="connsiteY43" fmla="*/ 636495 h 762000"/>
                <a:gd name="connsiteX44" fmla="*/ 1290917 w 3845858"/>
                <a:gd name="connsiteY44" fmla="*/ 645459 h 762000"/>
                <a:gd name="connsiteX45" fmla="*/ 1210235 w 3845858"/>
                <a:gd name="connsiteY45" fmla="*/ 654424 h 762000"/>
                <a:gd name="connsiteX46" fmla="*/ 1138517 w 3845858"/>
                <a:gd name="connsiteY46" fmla="*/ 627530 h 762000"/>
                <a:gd name="connsiteX47" fmla="*/ 1093694 w 3845858"/>
                <a:gd name="connsiteY47" fmla="*/ 618565 h 762000"/>
                <a:gd name="connsiteX48" fmla="*/ 896470 w 3845858"/>
                <a:gd name="connsiteY48" fmla="*/ 591671 h 762000"/>
                <a:gd name="connsiteX49" fmla="*/ 663388 w 3845858"/>
                <a:gd name="connsiteY49" fmla="*/ 609600 h 762000"/>
                <a:gd name="connsiteX50" fmla="*/ 609600 w 3845858"/>
                <a:gd name="connsiteY50" fmla="*/ 627530 h 762000"/>
                <a:gd name="connsiteX51" fmla="*/ 537882 w 3845858"/>
                <a:gd name="connsiteY51" fmla="*/ 663389 h 762000"/>
                <a:gd name="connsiteX52" fmla="*/ 439270 w 3845858"/>
                <a:gd name="connsiteY52" fmla="*/ 690283 h 762000"/>
                <a:gd name="connsiteX53" fmla="*/ 331694 w 3845858"/>
                <a:gd name="connsiteY53" fmla="*/ 699248 h 762000"/>
                <a:gd name="connsiteX54" fmla="*/ 26894 w 3845858"/>
                <a:gd name="connsiteY54" fmla="*/ 726142 h 762000"/>
                <a:gd name="connsiteX55" fmla="*/ 0 w 3845858"/>
                <a:gd name="connsiteY55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845858" h="762000">
                  <a:moveTo>
                    <a:pt x="3845858" y="80683"/>
                  </a:moveTo>
                  <a:cubicBezTo>
                    <a:pt x="3824240" y="53660"/>
                    <a:pt x="3814112" y="31711"/>
                    <a:pt x="3783105" y="17930"/>
                  </a:cubicBezTo>
                  <a:cubicBezTo>
                    <a:pt x="3765835" y="10254"/>
                    <a:pt x="3729317" y="0"/>
                    <a:pt x="3729317" y="0"/>
                  </a:cubicBezTo>
                  <a:cubicBezTo>
                    <a:pt x="3660588" y="2988"/>
                    <a:pt x="3591735" y="3883"/>
                    <a:pt x="3523129" y="8965"/>
                  </a:cubicBezTo>
                  <a:cubicBezTo>
                    <a:pt x="3473331" y="12654"/>
                    <a:pt x="3500571" y="17995"/>
                    <a:pt x="3460376" y="35859"/>
                  </a:cubicBezTo>
                  <a:cubicBezTo>
                    <a:pt x="3443106" y="43535"/>
                    <a:pt x="3406588" y="53789"/>
                    <a:pt x="3406588" y="53789"/>
                  </a:cubicBezTo>
                  <a:cubicBezTo>
                    <a:pt x="3400611" y="59765"/>
                    <a:pt x="3395906" y="67370"/>
                    <a:pt x="3388658" y="71718"/>
                  </a:cubicBezTo>
                  <a:cubicBezTo>
                    <a:pt x="3380555" y="76580"/>
                    <a:pt x="3370850" y="78087"/>
                    <a:pt x="3361764" y="80683"/>
                  </a:cubicBezTo>
                  <a:cubicBezTo>
                    <a:pt x="3349917" y="84068"/>
                    <a:pt x="3337933" y="86975"/>
                    <a:pt x="3325905" y="89648"/>
                  </a:cubicBezTo>
                  <a:cubicBezTo>
                    <a:pt x="3311031" y="92953"/>
                    <a:pt x="3295782" y="94603"/>
                    <a:pt x="3281082" y="98612"/>
                  </a:cubicBezTo>
                  <a:cubicBezTo>
                    <a:pt x="3262849" y="103585"/>
                    <a:pt x="3243019" y="106059"/>
                    <a:pt x="3227294" y="116542"/>
                  </a:cubicBezTo>
                  <a:cubicBezTo>
                    <a:pt x="3192537" y="139713"/>
                    <a:pt x="3210621" y="131064"/>
                    <a:pt x="3173505" y="143436"/>
                  </a:cubicBezTo>
                  <a:cubicBezTo>
                    <a:pt x="3167529" y="152401"/>
                    <a:pt x="3163989" y="163599"/>
                    <a:pt x="3155576" y="170330"/>
                  </a:cubicBezTo>
                  <a:cubicBezTo>
                    <a:pt x="3148197" y="176233"/>
                    <a:pt x="3137134" y="175069"/>
                    <a:pt x="3128682" y="179295"/>
                  </a:cubicBezTo>
                  <a:cubicBezTo>
                    <a:pt x="3059169" y="214052"/>
                    <a:pt x="3142493" y="183655"/>
                    <a:pt x="3074894" y="206189"/>
                  </a:cubicBezTo>
                  <a:cubicBezTo>
                    <a:pt x="3015129" y="203201"/>
                    <a:pt x="2955214" y="202408"/>
                    <a:pt x="2895600" y="197224"/>
                  </a:cubicBezTo>
                  <a:cubicBezTo>
                    <a:pt x="2886186" y="196405"/>
                    <a:pt x="2877930" y="190309"/>
                    <a:pt x="2868705" y="188259"/>
                  </a:cubicBezTo>
                  <a:cubicBezTo>
                    <a:pt x="2796764" y="172273"/>
                    <a:pt x="2835359" y="186647"/>
                    <a:pt x="2770094" y="170330"/>
                  </a:cubicBezTo>
                  <a:cubicBezTo>
                    <a:pt x="2760927" y="168038"/>
                    <a:pt x="2752165" y="164353"/>
                    <a:pt x="2743200" y="161365"/>
                  </a:cubicBezTo>
                  <a:cubicBezTo>
                    <a:pt x="2674470" y="164353"/>
                    <a:pt x="2605603" y="165054"/>
                    <a:pt x="2537011" y="170330"/>
                  </a:cubicBezTo>
                  <a:cubicBezTo>
                    <a:pt x="2510257" y="172388"/>
                    <a:pt x="2471045" y="205343"/>
                    <a:pt x="2456329" y="215153"/>
                  </a:cubicBezTo>
                  <a:cubicBezTo>
                    <a:pt x="2447364" y="221130"/>
                    <a:pt x="2437054" y="225465"/>
                    <a:pt x="2429435" y="233083"/>
                  </a:cubicBezTo>
                  <a:cubicBezTo>
                    <a:pt x="2423458" y="239059"/>
                    <a:pt x="2418753" y="246664"/>
                    <a:pt x="2411505" y="251012"/>
                  </a:cubicBezTo>
                  <a:cubicBezTo>
                    <a:pt x="2403402" y="255874"/>
                    <a:pt x="2393576" y="256989"/>
                    <a:pt x="2384611" y="259977"/>
                  </a:cubicBezTo>
                  <a:cubicBezTo>
                    <a:pt x="2370302" y="302907"/>
                    <a:pt x="2382328" y="280190"/>
                    <a:pt x="2339788" y="322730"/>
                  </a:cubicBezTo>
                  <a:lnTo>
                    <a:pt x="2321858" y="340659"/>
                  </a:lnTo>
                  <a:lnTo>
                    <a:pt x="2303929" y="358589"/>
                  </a:lnTo>
                  <a:cubicBezTo>
                    <a:pt x="2280022" y="430306"/>
                    <a:pt x="2315882" y="346636"/>
                    <a:pt x="2268070" y="394448"/>
                  </a:cubicBezTo>
                  <a:cubicBezTo>
                    <a:pt x="2261388" y="401130"/>
                    <a:pt x="2265787" y="414660"/>
                    <a:pt x="2259105" y="421342"/>
                  </a:cubicBezTo>
                  <a:cubicBezTo>
                    <a:pt x="2243868" y="436579"/>
                    <a:pt x="2220554" y="441963"/>
                    <a:pt x="2205317" y="457200"/>
                  </a:cubicBezTo>
                  <a:lnTo>
                    <a:pt x="2169458" y="493059"/>
                  </a:lnTo>
                  <a:cubicBezTo>
                    <a:pt x="2163482" y="499036"/>
                    <a:pt x="2159547" y="508316"/>
                    <a:pt x="2151529" y="510989"/>
                  </a:cubicBezTo>
                  <a:cubicBezTo>
                    <a:pt x="2130589" y="517969"/>
                    <a:pt x="2087041" y="534012"/>
                    <a:pt x="2061882" y="537883"/>
                  </a:cubicBezTo>
                  <a:cubicBezTo>
                    <a:pt x="2035137" y="541998"/>
                    <a:pt x="2008094" y="543860"/>
                    <a:pt x="1981200" y="546848"/>
                  </a:cubicBezTo>
                  <a:cubicBezTo>
                    <a:pt x="1969247" y="549836"/>
                    <a:pt x="1957662" y="555812"/>
                    <a:pt x="1945341" y="555812"/>
                  </a:cubicBezTo>
                  <a:cubicBezTo>
                    <a:pt x="1808824" y="555812"/>
                    <a:pt x="1886199" y="554475"/>
                    <a:pt x="1819835" y="537883"/>
                  </a:cubicBezTo>
                  <a:cubicBezTo>
                    <a:pt x="1805053" y="534187"/>
                    <a:pt x="1789885" y="532224"/>
                    <a:pt x="1775011" y="528918"/>
                  </a:cubicBezTo>
                  <a:cubicBezTo>
                    <a:pt x="1741249" y="521415"/>
                    <a:pt x="1742203" y="520969"/>
                    <a:pt x="1712258" y="510989"/>
                  </a:cubicBezTo>
                  <a:cubicBezTo>
                    <a:pt x="1670423" y="513977"/>
                    <a:pt x="1628407" y="515053"/>
                    <a:pt x="1586753" y="519953"/>
                  </a:cubicBezTo>
                  <a:cubicBezTo>
                    <a:pt x="1554809" y="523711"/>
                    <a:pt x="1563884" y="529283"/>
                    <a:pt x="1541929" y="546848"/>
                  </a:cubicBezTo>
                  <a:cubicBezTo>
                    <a:pt x="1485373" y="592094"/>
                    <a:pt x="1540406" y="539407"/>
                    <a:pt x="1497105" y="582706"/>
                  </a:cubicBezTo>
                  <a:cubicBezTo>
                    <a:pt x="1494117" y="591671"/>
                    <a:pt x="1493003" y="601497"/>
                    <a:pt x="1488141" y="609600"/>
                  </a:cubicBezTo>
                  <a:cubicBezTo>
                    <a:pt x="1483792" y="616848"/>
                    <a:pt x="1477459" y="623181"/>
                    <a:pt x="1470211" y="627530"/>
                  </a:cubicBezTo>
                  <a:cubicBezTo>
                    <a:pt x="1462108" y="632392"/>
                    <a:pt x="1452720" y="635555"/>
                    <a:pt x="1443317" y="636495"/>
                  </a:cubicBezTo>
                  <a:cubicBezTo>
                    <a:pt x="1392682" y="641558"/>
                    <a:pt x="1341655" y="641556"/>
                    <a:pt x="1290917" y="645459"/>
                  </a:cubicBezTo>
                  <a:cubicBezTo>
                    <a:pt x="1263937" y="647534"/>
                    <a:pt x="1237129" y="651436"/>
                    <a:pt x="1210235" y="654424"/>
                  </a:cubicBezTo>
                  <a:cubicBezTo>
                    <a:pt x="1061575" y="624691"/>
                    <a:pt x="1244041" y="667102"/>
                    <a:pt x="1138517" y="627530"/>
                  </a:cubicBezTo>
                  <a:cubicBezTo>
                    <a:pt x="1124250" y="622180"/>
                    <a:pt x="1108744" y="620941"/>
                    <a:pt x="1093694" y="618565"/>
                  </a:cubicBezTo>
                  <a:cubicBezTo>
                    <a:pt x="1012637" y="605767"/>
                    <a:pt x="971185" y="601011"/>
                    <a:pt x="896470" y="591671"/>
                  </a:cubicBezTo>
                  <a:cubicBezTo>
                    <a:pt x="876406" y="592925"/>
                    <a:pt x="704572" y="601878"/>
                    <a:pt x="663388" y="609600"/>
                  </a:cubicBezTo>
                  <a:cubicBezTo>
                    <a:pt x="644812" y="613083"/>
                    <a:pt x="609600" y="627530"/>
                    <a:pt x="609600" y="627530"/>
                  </a:cubicBezTo>
                  <a:cubicBezTo>
                    <a:pt x="578306" y="658822"/>
                    <a:pt x="599687" y="642787"/>
                    <a:pt x="537882" y="663389"/>
                  </a:cubicBezTo>
                  <a:cubicBezTo>
                    <a:pt x="508295" y="673251"/>
                    <a:pt x="466217" y="688037"/>
                    <a:pt x="439270" y="690283"/>
                  </a:cubicBezTo>
                  <a:lnTo>
                    <a:pt x="331694" y="699248"/>
                  </a:lnTo>
                  <a:cubicBezTo>
                    <a:pt x="184546" y="736034"/>
                    <a:pt x="284599" y="716230"/>
                    <a:pt x="26894" y="726142"/>
                  </a:cubicBezTo>
                  <a:cubicBezTo>
                    <a:pt x="4239" y="748796"/>
                    <a:pt x="12744" y="736511"/>
                    <a:pt x="0" y="762000"/>
                  </a:cubicBezTo>
                </a:path>
              </a:pathLst>
            </a:custGeom>
            <a:noFill/>
            <a:ln w="6032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8453" y="2469776"/>
              <a:ext cx="761971" cy="7619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8186" y="0"/>
              <a:ext cx="2445269" cy="18502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857" y="1371416"/>
              <a:ext cx="1339675" cy="10047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477" y="981464"/>
              <a:ext cx="1145752" cy="8923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6659" y="4062135"/>
              <a:ext cx="1017571" cy="985349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18" name="TextBox 17"/>
            <p:cNvSpPr txBox="1"/>
            <p:nvPr/>
          </p:nvSpPr>
          <p:spPr>
            <a:xfrm>
              <a:off x="2423028" y="3948512"/>
              <a:ext cx="1014874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Porto</a:t>
              </a:r>
            </a:p>
          </p:txBody>
        </p:sp>
        <p:sp>
          <p:nvSpPr>
            <p:cNvPr id="19" name="5-Point Star 18"/>
            <p:cNvSpPr/>
            <p:nvPr/>
          </p:nvSpPr>
          <p:spPr bwMode="auto">
            <a:xfrm>
              <a:off x="3178557" y="4554810"/>
              <a:ext cx="259344" cy="265099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46678" y="3250601"/>
              <a:ext cx="1014873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Cidade</a:t>
              </a:r>
              <a:endParaRPr lang="en-US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3475" y="2146533"/>
              <a:ext cx="1760833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Mineração</a:t>
              </a:r>
              <a:endParaRPr lang="en-US" sz="2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78" y="2340058"/>
              <a:ext cx="2600522" cy="139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Pecuária</a:t>
              </a:r>
              <a:r>
                <a:rPr lang="en-US" sz="2000" b="1" dirty="0"/>
                <a:t> e </a:t>
              </a:r>
              <a:r>
                <a:rPr lang="en-US" sz="2000" b="1" dirty="0" err="1"/>
                <a:t>Agricultura</a:t>
              </a:r>
              <a:r>
                <a:rPr lang="en-US" sz="2000" b="1" dirty="0"/>
                <a:t>: </a:t>
              </a:r>
              <a:r>
                <a:rPr lang="en-US" sz="2000" b="1" dirty="0" err="1"/>
                <a:t>Plantação</a:t>
              </a:r>
              <a:r>
                <a:rPr lang="en-US" sz="2000" b="1" dirty="0"/>
                <a:t>, </a:t>
              </a:r>
              <a:r>
                <a:rPr lang="en-US" sz="2000" b="1" dirty="0" err="1"/>
                <a:t>pasto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85503" y="3022"/>
              <a:ext cx="1549629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Floresta</a:t>
              </a:r>
              <a:endParaRPr 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57393" y="1498839"/>
              <a:ext cx="1774273" cy="97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Extração</a:t>
              </a:r>
              <a:r>
                <a:rPr lang="en-US" sz="2000" b="1" dirty="0"/>
                <a:t> de madeira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1757082" y="6172200"/>
              <a:ext cx="265450" cy="282388"/>
            </a:xfrm>
            <a:prstGeom prst="line">
              <a:avLst/>
            </a:prstGeom>
            <a:solidFill>
              <a:schemeClr val="accent1"/>
            </a:solidFill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-180335" y="5662344"/>
              <a:ext cx="2121960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Barragem</a:t>
              </a:r>
              <a:endParaRPr lang="en-US" sz="2000" b="1" dirty="0"/>
            </a:p>
          </p:txBody>
        </p:sp>
        <p:sp>
          <p:nvSpPr>
            <p:cNvPr id="28" name="Right Brace 27"/>
            <p:cNvSpPr/>
            <p:nvPr/>
          </p:nvSpPr>
          <p:spPr bwMode="auto">
            <a:xfrm rot="2412682">
              <a:off x="2919113" y="4098204"/>
              <a:ext cx="665313" cy="2901733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56330" y="5661738"/>
              <a:ext cx="2680223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Impacto</a:t>
              </a:r>
              <a:endParaRPr lang="en-US" sz="2000" b="1" dirty="0"/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>
              <a:off x="4343400" y="3720353"/>
              <a:ext cx="1295400" cy="161364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4982143" y="4226324"/>
              <a:ext cx="2411003" cy="5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/>
                <a:t>Direção</a:t>
              </a:r>
              <a:r>
                <a:rPr lang="en-US" sz="2000" b="1" i="1" dirty="0"/>
                <a:t> do </a:t>
              </a:r>
              <a:r>
                <a:rPr lang="en-US" sz="2000" b="1" i="1" dirty="0" err="1"/>
                <a:t>Fluxo</a:t>
              </a:r>
              <a:endParaRPr lang="en-US" sz="2000" b="1" i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87962" y="3825585"/>
              <a:ext cx="3427281" cy="182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solidFill>
                    <a:srgbClr val="FFC000"/>
                  </a:solidFill>
                </a:rPr>
                <a:t>Problema</a:t>
              </a:r>
              <a:r>
                <a:rPr lang="en-US" sz="2000" b="1" i="1" dirty="0">
                  <a:solidFill>
                    <a:srgbClr val="FFC000"/>
                  </a:solidFill>
                </a:rPr>
                <a:t>: O </a:t>
              </a:r>
              <a:r>
                <a:rPr lang="en-US" sz="2000" b="1" i="1" dirty="0" err="1">
                  <a:solidFill>
                    <a:srgbClr val="FFC000"/>
                  </a:solidFill>
                </a:rPr>
                <a:t>sedimento</a:t>
              </a:r>
              <a:r>
                <a:rPr lang="en-US" sz="2000" b="1" i="1" dirty="0">
                  <a:solidFill>
                    <a:srgbClr val="FFC000"/>
                  </a:solidFill>
                </a:rPr>
                <a:t> é </a:t>
              </a:r>
              <a:r>
                <a:rPr lang="en-US" sz="2000" b="1" i="1" dirty="0" err="1">
                  <a:solidFill>
                    <a:srgbClr val="FFC000"/>
                  </a:solidFill>
                </a:rPr>
                <a:t>depositado</a:t>
              </a:r>
              <a:r>
                <a:rPr lang="en-US" sz="2000" b="1" i="1" dirty="0">
                  <a:solidFill>
                    <a:srgbClr val="FFC000"/>
                  </a:solidFill>
                </a:rPr>
                <a:t> no </a:t>
              </a:r>
              <a:r>
                <a:rPr lang="en-US" sz="2000" b="1" i="1" dirty="0" err="1">
                  <a:solidFill>
                    <a:srgbClr val="FFC000"/>
                  </a:solidFill>
                </a:rPr>
                <a:t>porto</a:t>
              </a:r>
              <a:r>
                <a:rPr lang="en-US" sz="2000" b="1" i="1" dirty="0">
                  <a:solidFill>
                    <a:srgbClr val="FFC000"/>
                  </a:solidFill>
                </a:rPr>
                <a:t>, </a:t>
              </a:r>
              <a:r>
                <a:rPr lang="en-US" sz="2000" b="1" i="1" dirty="0" err="1">
                  <a:solidFill>
                    <a:srgbClr val="FFC000"/>
                  </a:solidFill>
                </a:rPr>
                <a:t>impactando</a:t>
              </a:r>
              <a:r>
                <a:rPr lang="en-US" sz="2000" b="1" i="1" dirty="0">
                  <a:solidFill>
                    <a:srgbClr val="FFC000"/>
                  </a:solidFill>
                </a:rPr>
                <a:t> a </a:t>
              </a:r>
              <a:r>
                <a:rPr lang="en-US" sz="2000" b="1" i="1" dirty="0" err="1">
                  <a:solidFill>
                    <a:srgbClr val="FFC000"/>
                  </a:solidFill>
                </a:rPr>
                <a:t>navegação</a:t>
              </a:r>
              <a:r>
                <a:rPr lang="en-US" sz="2000" b="1" i="1" dirty="0">
                  <a:solidFill>
                    <a:srgbClr val="FFC000"/>
                  </a:solidFill>
                </a:rPr>
                <a:t> e o </a:t>
              </a:r>
              <a:r>
                <a:rPr lang="en-US" sz="2000" b="1" i="1" dirty="0" err="1">
                  <a:solidFill>
                    <a:srgbClr val="FFC000"/>
                  </a:solidFill>
                </a:rPr>
                <a:t>comércio</a:t>
              </a:r>
              <a:endParaRPr lang="en-US" sz="2000" b="1" i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15" y="1796752"/>
            <a:ext cx="978651" cy="60639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5" y="1299330"/>
            <a:ext cx="1378465" cy="686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AB9CB5-F9BD-4833-BB3E-8179DFB15758}"/>
              </a:ext>
            </a:extLst>
          </p:cNvPr>
          <p:cNvSpPr txBox="1"/>
          <p:nvPr/>
        </p:nvSpPr>
        <p:spPr>
          <a:xfrm>
            <a:off x="3371428" y="145039"/>
            <a:ext cx="7837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</a:rPr>
              <a:t>Onde</a:t>
            </a:r>
            <a:r>
              <a:rPr lang="en-US" sz="2800" b="1" i="1" dirty="0">
                <a:solidFill>
                  <a:srgbClr val="FF0000"/>
                </a:solidFill>
              </a:rPr>
              <a:t>? O </a:t>
            </a:r>
            <a:r>
              <a:rPr lang="en-US" sz="2800" b="1" i="1" dirty="0" err="1">
                <a:solidFill>
                  <a:srgbClr val="FF0000"/>
                </a:solidFill>
              </a:rPr>
              <a:t>quê</a:t>
            </a:r>
            <a:r>
              <a:rPr lang="en-US" sz="2800" b="1" i="1" dirty="0">
                <a:solidFill>
                  <a:srgbClr val="FF0000"/>
                </a:solidFill>
              </a:rPr>
              <a:t>? Como? </a:t>
            </a:r>
            <a:r>
              <a:rPr lang="en-US" sz="2800" b="1" i="1" dirty="0" err="1">
                <a:solidFill>
                  <a:srgbClr val="FF0000"/>
                </a:solidFill>
              </a:rPr>
              <a:t>Quando</a:t>
            </a:r>
            <a:r>
              <a:rPr lang="en-US" sz="2800" b="1" i="1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72541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0050" y="1371600"/>
            <a:ext cx="111823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EM 6 TRECHOS DISTINTOS, PRESSUPONDO QUE EXISTEM ESTAÇÕES HIDROMÉTRICAS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O QUÊ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SEDIMENTOS DE SUSPENSÃO E DE FUNDO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COMO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 ESTAÇÕES DE AMOSTRAGEM PARA SEDIMENTOS EM SUSPENSÃO.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1 ESTAÇÃO PARA AMOSTRAGEM DE MATERIAL DE FUNDO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r>
              <a:rPr lang="pt-BR" sz="2000" dirty="0"/>
              <a:t>QUANDO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75% EM VISITAS EVENTUAIS;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25% AMOSTRAGENS PERIÓDICAS.</a:t>
            </a:r>
          </a:p>
        </p:txBody>
      </p:sp>
    </p:spTree>
    <p:extLst>
      <p:ext uri="{BB962C8B-B14F-4D97-AF65-F5344CB8AC3E}">
        <p14:creationId xmlns:p14="http://schemas.microsoft.com/office/powerpoint/2010/main" val="1877509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381" y="57033"/>
            <a:ext cx="9588119" cy="1281191"/>
          </a:xfrm>
        </p:spPr>
        <p:txBody>
          <a:bodyPr/>
          <a:lstStyle/>
          <a:p>
            <a:r>
              <a:rPr lang="en-US" dirty="0" err="1"/>
              <a:t>Exemplo</a:t>
            </a:r>
            <a:r>
              <a:rPr lang="en-US" dirty="0"/>
              <a:t> das 6 </a:t>
            </a:r>
            <a:r>
              <a:rPr lang="en-US" dirty="0" err="1"/>
              <a:t>estações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81517" y="1074907"/>
            <a:ext cx="8698983" cy="4404819"/>
            <a:chOff x="682857" y="0"/>
            <a:chExt cx="8855587" cy="6548902"/>
          </a:xfrm>
        </p:grpSpPr>
        <p:grpSp>
          <p:nvGrpSpPr>
            <p:cNvPr id="4" name="Group 3"/>
            <p:cNvGrpSpPr/>
            <p:nvPr/>
          </p:nvGrpSpPr>
          <p:grpSpPr>
            <a:xfrm>
              <a:off x="682857" y="0"/>
              <a:ext cx="8021872" cy="6454588"/>
              <a:chOff x="682857" y="0"/>
              <a:chExt cx="8021872" cy="6454588"/>
            </a:xfrm>
          </p:grpSpPr>
          <p:sp>
            <p:nvSpPr>
              <p:cNvPr id="5" name="Freeform 4"/>
              <p:cNvSpPr/>
              <p:nvPr/>
            </p:nvSpPr>
            <p:spPr bwMode="auto">
              <a:xfrm>
                <a:off x="1882588" y="1470212"/>
                <a:ext cx="2115703" cy="2250141"/>
              </a:xfrm>
              <a:custGeom>
                <a:avLst/>
                <a:gdLst>
                  <a:gd name="connsiteX0" fmla="*/ 0 w 2115703"/>
                  <a:gd name="connsiteY0" fmla="*/ 0 h 2250141"/>
                  <a:gd name="connsiteX1" fmla="*/ 35859 w 2115703"/>
                  <a:gd name="connsiteY1" fmla="*/ 44823 h 2250141"/>
                  <a:gd name="connsiteX2" fmla="*/ 53788 w 2115703"/>
                  <a:gd name="connsiteY2" fmla="*/ 62753 h 2250141"/>
                  <a:gd name="connsiteX3" fmla="*/ 89647 w 2115703"/>
                  <a:gd name="connsiteY3" fmla="*/ 116541 h 2250141"/>
                  <a:gd name="connsiteX4" fmla="*/ 116541 w 2115703"/>
                  <a:gd name="connsiteY4" fmla="*/ 134470 h 2250141"/>
                  <a:gd name="connsiteX5" fmla="*/ 134471 w 2115703"/>
                  <a:gd name="connsiteY5" fmla="*/ 152400 h 2250141"/>
                  <a:gd name="connsiteX6" fmla="*/ 161365 w 2115703"/>
                  <a:gd name="connsiteY6" fmla="*/ 161364 h 2250141"/>
                  <a:gd name="connsiteX7" fmla="*/ 179294 w 2115703"/>
                  <a:gd name="connsiteY7" fmla="*/ 188259 h 2250141"/>
                  <a:gd name="connsiteX8" fmla="*/ 206188 w 2115703"/>
                  <a:gd name="connsiteY8" fmla="*/ 197223 h 2250141"/>
                  <a:gd name="connsiteX9" fmla="*/ 215153 w 2115703"/>
                  <a:gd name="connsiteY9" fmla="*/ 224117 h 2250141"/>
                  <a:gd name="connsiteX10" fmla="*/ 259977 w 2115703"/>
                  <a:gd name="connsiteY10" fmla="*/ 268941 h 2250141"/>
                  <a:gd name="connsiteX11" fmla="*/ 295836 w 2115703"/>
                  <a:gd name="connsiteY11" fmla="*/ 340659 h 2250141"/>
                  <a:gd name="connsiteX12" fmla="*/ 313765 w 2115703"/>
                  <a:gd name="connsiteY12" fmla="*/ 367553 h 2250141"/>
                  <a:gd name="connsiteX13" fmla="*/ 340659 w 2115703"/>
                  <a:gd name="connsiteY13" fmla="*/ 385482 h 2250141"/>
                  <a:gd name="connsiteX14" fmla="*/ 376518 w 2115703"/>
                  <a:gd name="connsiteY14" fmla="*/ 421341 h 2250141"/>
                  <a:gd name="connsiteX15" fmla="*/ 385483 w 2115703"/>
                  <a:gd name="connsiteY15" fmla="*/ 448235 h 2250141"/>
                  <a:gd name="connsiteX16" fmla="*/ 412377 w 2115703"/>
                  <a:gd name="connsiteY16" fmla="*/ 466164 h 2250141"/>
                  <a:gd name="connsiteX17" fmla="*/ 439271 w 2115703"/>
                  <a:gd name="connsiteY17" fmla="*/ 493059 h 2250141"/>
                  <a:gd name="connsiteX18" fmla="*/ 475130 w 2115703"/>
                  <a:gd name="connsiteY18" fmla="*/ 546847 h 2250141"/>
                  <a:gd name="connsiteX19" fmla="*/ 484094 w 2115703"/>
                  <a:gd name="connsiteY19" fmla="*/ 573741 h 2250141"/>
                  <a:gd name="connsiteX20" fmla="*/ 528918 w 2115703"/>
                  <a:gd name="connsiteY20" fmla="*/ 609600 h 2250141"/>
                  <a:gd name="connsiteX21" fmla="*/ 546847 w 2115703"/>
                  <a:gd name="connsiteY21" fmla="*/ 636494 h 2250141"/>
                  <a:gd name="connsiteX22" fmla="*/ 573741 w 2115703"/>
                  <a:gd name="connsiteY22" fmla="*/ 645459 h 2250141"/>
                  <a:gd name="connsiteX23" fmla="*/ 600636 w 2115703"/>
                  <a:gd name="connsiteY23" fmla="*/ 663388 h 2250141"/>
                  <a:gd name="connsiteX24" fmla="*/ 627530 w 2115703"/>
                  <a:gd name="connsiteY24" fmla="*/ 672353 h 2250141"/>
                  <a:gd name="connsiteX25" fmla="*/ 654424 w 2115703"/>
                  <a:gd name="connsiteY25" fmla="*/ 690282 h 2250141"/>
                  <a:gd name="connsiteX26" fmla="*/ 690283 w 2115703"/>
                  <a:gd name="connsiteY26" fmla="*/ 726141 h 2250141"/>
                  <a:gd name="connsiteX27" fmla="*/ 717177 w 2115703"/>
                  <a:gd name="connsiteY27" fmla="*/ 735106 h 2250141"/>
                  <a:gd name="connsiteX28" fmla="*/ 726141 w 2115703"/>
                  <a:gd name="connsiteY28" fmla="*/ 770964 h 2250141"/>
                  <a:gd name="connsiteX29" fmla="*/ 753036 w 2115703"/>
                  <a:gd name="connsiteY29" fmla="*/ 779929 h 2250141"/>
                  <a:gd name="connsiteX30" fmla="*/ 770965 w 2115703"/>
                  <a:gd name="connsiteY30" fmla="*/ 797859 h 2250141"/>
                  <a:gd name="connsiteX31" fmla="*/ 824753 w 2115703"/>
                  <a:gd name="connsiteY31" fmla="*/ 905435 h 2250141"/>
                  <a:gd name="connsiteX32" fmla="*/ 860612 w 2115703"/>
                  <a:gd name="connsiteY32" fmla="*/ 941294 h 2250141"/>
                  <a:gd name="connsiteX33" fmla="*/ 887506 w 2115703"/>
                  <a:gd name="connsiteY33" fmla="*/ 995082 h 2250141"/>
                  <a:gd name="connsiteX34" fmla="*/ 932330 w 2115703"/>
                  <a:gd name="connsiteY34" fmla="*/ 1039906 h 2250141"/>
                  <a:gd name="connsiteX35" fmla="*/ 959224 w 2115703"/>
                  <a:gd name="connsiteY35" fmla="*/ 1048870 h 2250141"/>
                  <a:gd name="connsiteX36" fmla="*/ 977153 w 2115703"/>
                  <a:gd name="connsiteY36" fmla="*/ 1066800 h 2250141"/>
                  <a:gd name="connsiteX37" fmla="*/ 1021977 w 2115703"/>
                  <a:gd name="connsiteY37" fmla="*/ 1075764 h 2250141"/>
                  <a:gd name="connsiteX38" fmla="*/ 1048871 w 2115703"/>
                  <a:gd name="connsiteY38" fmla="*/ 1084729 h 2250141"/>
                  <a:gd name="connsiteX39" fmla="*/ 1120588 w 2115703"/>
                  <a:gd name="connsiteY39" fmla="*/ 1111623 h 2250141"/>
                  <a:gd name="connsiteX40" fmla="*/ 1147483 w 2115703"/>
                  <a:gd name="connsiteY40" fmla="*/ 1129553 h 2250141"/>
                  <a:gd name="connsiteX41" fmla="*/ 1183341 w 2115703"/>
                  <a:gd name="connsiteY41" fmla="*/ 1138517 h 2250141"/>
                  <a:gd name="connsiteX42" fmla="*/ 1201271 w 2115703"/>
                  <a:gd name="connsiteY42" fmla="*/ 1156447 h 2250141"/>
                  <a:gd name="connsiteX43" fmla="*/ 1228165 w 2115703"/>
                  <a:gd name="connsiteY43" fmla="*/ 1174376 h 2250141"/>
                  <a:gd name="connsiteX44" fmla="*/ 1237130 w 2115703"/>
                  <a:gd name="connsiteY44" fmla="*/ 1201270 h 2250141"/>
                  <a:gd name="connsiteX45" fmla="*/ 1255059 w 2115703"/>
                  <a:gd name="connsiteY45" fmla="*/ 1219200 h 2250141"/>
                  <a:gd name="connsiteX46" fmla="*/ 1308847 w 2115703"/>
                  <a:gd name="connsiteY46" fmla="*/ 1281953 h 2250141"/>
                  <a:gd name="connsiteX47" fmla="*/ 1362636 w 2115703"/>
                  <a:gd name="connsiteY47" fmla="*/ 1299882 h 2250141"/>
                  <a:gd name="connsiteX48" fmla="*/ 1389530 w 2115703"/>
                  <a:gd name="connsiteY48" fmla="*/ 1308847 h 2250141"/>
                  <a:gd name="connsiteX49" fmla="*/ 1425388 w 2115703"/>
                  <a:gd name="connsiteY49" fmla="*/ 1317812 h 2250141"/>
                  <a:gd name="connsiteX50" fmla="*/ 1479177 w 2115703"/>
                  <a:gd name="connsiteY50" fmla="*/ 1335741 h 2250141"/>
                  <a:gd name="connsiteX51" fmla="*/ 1550894 w 2115703"/>
                  <a:gd name="connsiteY51" fmla="*/ 1353670 h 2250141"/>
                  <a:gd name="connsiteX52" fmla="*/ 1586753 w 2115703"/>
                  <a:gd name="connsiteY52" fmla="*/ 1371600 h 2250141"/>
                  <a:gd name="connsiteX53" fmla="*/ 1640541 w 2115703"/>
                  <a:gd name="connsiteY53" fmla="*/ 1389529 h 2250141"/>
                  <a:gd name="connsiteX54" fmla="*/ 1667436 w 2115703"/>
                  <a:gd name="connsiteY54" fmla="*/ 1398494 h 2250141"/>
                  <a:gd name="connsiteX55" fmla="*/ 1694330 w 2115703"/>
                  <a:gd name="connsiteY55" fmla="*/ 1407459 h 2250141"/>
                  <a:gd name="connsiteX56" fmla="*/ 1721224 w 2115703"/>
                  <a:gd name="connsiteY56" fmla="*/ 1425388 h 2250141"/>
                  <a:gd name="connsiteX57" fmla="*/ 1730188 w 2115703"/>
                  <a:gd name="connsiteY57" fmla="*/ 1452282 h 2250141"/>
                  <a:gd name="connsiteX58" fmla="*/ 1801906 w 2115703"/>
                  <a:gd name="connsiteY58" fmla="*/ 1506070 h 2250141"/>
                  <a:gd name="connsiteX59" fmla="*/ 1819836 w 2115703"/>
                  <a:gd name="connsiteY59" fmla="*/ 1524000 h 2250141"/>
                  <a:gd name="connsiteX60" fmla="*/ 1837765 w 2115703"/>
                  <a:gd name="connsiteY60" fmla="*/ 1550894 h 2250141"/>
                  <a:gd name="connsiteX61" fmla="*/ 1864659 w 2115703"/>
                  <a:gd name="connsiteY61" fmla="*/ 1568823 h 2250141"/>
                  <a:gd name="connsiteX62" fmla="*/ 1927412 w 2115703"/>
                  <a:gd name="connsiteY62" fmla="*/ 1640541 h 2250141"/>
                  <a:gd name="connsiteX63" fmla="*/ 1972236 w 2115703"/>
                  <a:gd name="connsiteY63" fmla="*/ 1676400 h 2250141"/>
                  <a:gd name="connsiteX64" fmla="*/ 1981200 w 2115703"/>
                  <a:gd name="connsiteY64" fmla="*/ 1703294 h 2250141"/>
                  <a:gd name="connsiteX65" fmla="*/ 1999130 w 2115703"/>
                  <a:gd name="connsiteY65" fmla="*/ 1721223 h 2250141"/>
                  <a:gd name="connsiteX66" fmla="*/ 2026024 w 2115703"/>
                  <a:gd name="connsiteY66" fmla="*/ 1810870 h 2250141"/>
                  <a:gd name="connsiteX67" fmla="*/ 2052918 w 2115703"/>
                  <a:gd name="connsiteY67" fmla="*/ 1972235 h 2250141"/>
                  <a:gd name="connsiteX68" fmla="*/ 2079812 w 2115703"/>
                  <a:gd name="connsiteY68" fmla="*/ 2026023 h 2250141"/>
                  <a:gd name="connsiteX69" fmla="*/ 2106706 w 2115703"/>
                  <a:gd name="connsiteY69" fmla="*/ 2079812 h 2250141"/>
                  <a:gd name="connsiteX70" fmla="*/ 2115671 w 2115703"/>
                  <a:gd name="connsiteY70" fmla="*/ 2250141 h 225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115703" h="2250141">
                    <a:moveTo>
                      <a:pt x="0" y="0"/>
                    </a:moveTo>
                    <a:cubicBezTo>
                      <a:pt x="11953" y="14941"/>
                      <a:pt x="23407" y="30295"/>
                      <a:pt x="35859" y="44823"/>
                    </a:cubicBezTo>
                    <a:cubicBezTo>
                      <a:pt x="41360" y="51240"/>
                      <a:pt x="48717" y="55991"/>
                      <a:pt x="53788" y="62753"/>
                    </a:cubicBezTo>
                    <a:cubicBezTo>
                      <a:pt x="66717" y="79992"/>
                      <a:pt x="71718" y="104588"/>
                      <a:pt x="89647" y="116541"/>
                    </a:cubicBezTo>
                    <a:cubicBezTo>
                      <a:pt x="98612" y="122517"/>
                      <a:pt x="108128" y="127739"/>
                      <a:pt x="116541" y="134470"/>
                    </a:cubicBezTo>
                    <a:cubicBezTo>
                      <a:pt x="123141" y="139750"/>
                      <a:pt x="127223" y="148051"/>
                      <a:pt x="134471" y="152400"/>
                    </a:cubicBezTo>
                    <a:cubicBezTo>
                      <a:pt x="142574" y="157262"/>
                      <a:pt x="152400" y="158376"/>
                      <a:pt x="161365" y="161364"/>
                    </a:cubicBezTo>
                    <a:cubicBezTo>
                      <a:pt x="167341" y="170329"/>
                      <a:pt x="170881" y="181528"/>
                      <a:pt x="179294" y="188259"/>
                    </a:cubicBezTo>
                    <a:cubicBezTo>
                      <a:pt x="186673" y="194162"/>
                      <a:pt x="199506" y="190541"/>
                      <a:pt x="206188" y="197223"/>
                    </a:cubicBezTo>
                    <a:cubicBezTo>
                      <a:pt x="212870" y="203905"/>
                      <a:pt x="209483" y="216557"/>
                      <a:pt x="215153" y="224117"/>
                    </a:cubicBezTo>
                    <a:cubicBezTo>
                      <a:pt x="227831" y="241021"/>
                      <a:pt x="259977" y="268941"/>
                      <a:pt x="259977" y="268941"/>
                    </a:cubicBezTo>
                    <a:cubicBezTo>
                      <a:pt x="290575" y="360736"/>
                      <a:pt x="260072" y="295953"/>
                      <a:pt x="295836" y="340659"/>
                    </a:cubicBezTo>
                    <a:cubicBezTo>
                      <a:pt x="302567" y="349072"/>
                      <a:pt x="306147" y="359935"/>
                      <a:pt x="313765" y="367553"/>
                    </a:cubicBezTo>
                    <a:cubicBezTo>
                      <a:pt x="321383" y="375171"/>
                      <a:pt x="332479" y="378470"/>
                      <a:pt x="340659" y="385482"/>
                    </a:cubicBezTo>
                    <a:cubicBezTo>
                      <a:pt x="353494" y="396483"/>
                      <a:pt x="376518" y="421341"/>
                      <a:pt x="376518" y="421341"/>
                    </a:cubicBezTo>
                    <a:cubicBezTo>
                      <a:pt x="379506" y="430306"/>
                      <a:pt x="379580" y="440856"/>
                      <a:pt x="385483" y="448235"/>
                    </a:cubicBezTo>
                    <a:cubicBezTo>
                      <a:pt x="392214" y="456648"/>
                      <a:pt x="404100" y="459267"/>
                      <a:pt x="412377" y="466164"/>
                    </a:cubicBezTo>
                    <a:cubicBezTo>
                      <a:pt x="422117" y="474280"/>
                      <a:pt x="430306" y="484094"/>
                      <a:pt x="439271" y="493059"/>
                    </a:cubicBezTo>
                    <a:cubicBezTo>
                      <a:pt x="460589" y="557009"/>
                      <a:pt x="430360" y="479691"/>
                      <a:pt x="475130" y="546847"/>
                    </a:cubicBezTo>
                    <a:cubicBezTo>
                      <a:pt x="480372" y="554710"/>
                      <a:pt x="479232" y="565638"/>
                      <a:pt x="484094" y="573741"/>
                    </a:cubicBezTo>
                    <a:cubicBezTo>
                      <a:pt x="492609" y="587932"/>
                      <a:pt x="516706" y="601458"/>
                      <a:pt x="528918" y="609600"/>
                    </a:cubicBezTo>
                    <a:cubicBezTo>
                      <a:pt x="534894" y="618565"/>
                      <a:pt x="538434" y="629763"/>
                      <a:pt x="546847" y="636494"/>
                    </a:cubicBezTo>
                    <a:cubicBezTo>
                      <a:pt x="554226" y="642397"/>
                      <a:pt x="565289" y="641233"/>
                      <a:pt x="573741" y="645459"/>
                    </a:cubicBezTo>
                    <a:cubicBezTo>
                      <a:pt x="583378" y="650277"/>
                      <a:pt x="590999" y="658570"/>
                      <a:pt x="600636" y="663388"/>
                    </a:cubicBezTo>
                    <a:cubicBezTo>
                      <a:pt x="609088" y="667614"/>
                      <a:pt x="619078" y="668127"/>
                      <a:pt x="627530" y="672353"/>
                    </a:cubicBezTo>
                    <a:cubicBezTo>
                      <a:pt x="637167" y="677171"/>
                      <a:pt x="646244" y="683270"/>
                      <a:pt x="654424" y="690282"/>
                    </a:cubicBezTo>
                    <a:cubicBezTo>
                      <a:pt x="667259" y="701283"/>
                      <a:pt x="674246" y="720795"/>
                      <a:pt x="690283" y="726141"/>
                    </a:cubicBezTo>
                    <a:lnTo>
                      <a:pt x="717177" y="735106"/>
                    </a:lnTo>
                    <a:cubicBezTo>
                      <a:pt x="720165" y="747059"/>
                      <a:pt x="718444" y="761343"/>
                      <a:pt x="726141" y="770964"/>
                    </a:cubicBezTo>
                    <a:cubicBezTo>
                      <a:pt x="732044" y="778343"/>
                      <a:pt x="744933" y="775067"/>
                      <a:pt x="753036" y="779929"/>
                    </a:cubicBezTo>
                    <a:cubicBezTo>
                      <a:pt x="760284" y="784278"/>
                      <a:pt x="764989" y="791882"/>
                      <a:pt x="770965" y="797859"/>
                    </a:cubicBezTo>
                    <a:cubicBezTo>
                      <a:pt x="785547" y="841607"/>
                      <a:pt x="789996" y="870678"/>
                      <a:pt x="824753" y="905435"/>
                    </a:cubicBezTo>
                    <a:lnTo>
                      <a:pt x="860612" y="941294"/>
                    </a:lnTo>
                    <a:cubicBezTo>
                      <a:pt x="869076" y="966684"/>
                      <a:pt x="868792" y="973694"/>
                      <a:pt x="887506" y="995082"/>
                    </a:cubicBezTo>
                    <a:cubicBezTo>
                      <a:pt x="901420" y="1010984"/>
                      <a:pt x="912284" y="1033224"/>
                      <a:pt x="932330" y="1039906"/>
                    </a:cubicBezTo>
                    <a:lnTo>
                      <a:pt x="959224" y="1048870"/>
                    </a:lnTo>
                    <a:cubicBezTo>
                      <a:pt x="965200" y="1054847"/>
                      <a:pt x="969384" y="1063471"/>
                      <a:pt x="977153" y="1066800"/>
                    </a:cubicBezTo>
                    <a:cubicBezTo>
                      <a:pt x="991158" y="1072802"/>
                      <a:pt x="1007195" y="1072069"/>
                      <a:pt x="1021977" y="1075764"/>
                    </a:cubicBezTo>
                    <a:cubicBezTo>
                      <a:pt x="1031144" y="1078056"/>
                      <a:pt x="1039906" y="1081741"/>
                      <a:pt x="1048871" y="1084729"/>
                    </a:cubicBezTo>
                    <a:cubicBezTo>
                      <a:pt x="1086874" y="1122734"/>
                      <a:pt x="1042932" y="1085738"/>
                      <a:pt x="1120588" y="1111623"/>
                    </a:cubicBezTo>
                    <a:cubicBezTo>
                      <a:pt x="1130810" y="1115030"/>
                      <a:pt x="1137580" y="1125309"/>
                      <a:pt x="1147483" y="1129553"/>
                    </a:cubicBezTo>
                    <a:cubicBezTo>
                      <a:pt x="1158807" y="1134406"/>
                      <a:pt x="1171388" y="1135529"/>
                      <a:pt x="1183341" y="1138517"/>
                    </a:cubicBezTo>
                    <a:cubicBezTo>
                      <a:pt x="1189318" y="1144494"/>
                      <a:pt x="1194671" y="1151167"/>
                      <a:pt x="1201271" y="1156447"/>
                    </a:cubicBezTo>
                    <a:cubicBezTo>
                      <a:pt x="1209684" y="1163178"/>
                      <a:pt x="1221434" y="1165963"/>
                      <a:pt x="1228165" y="1174376"/>
                    </a:cubicBezTo>
                    <a:cubicBezTo>
                      <a:pt x="1234068" y="1181755"/>
                      <a:pt x="1232268" y="1193167"/>
                      <a:pt x="1237130" y="1201270"/>
                    </a:cubicBezTo>
                    <a:cubicBezTo>
                      <a:pt x="1241478" y="1208518"/>
                      <a:pt x="1249779" y="1212600"/>
                      <a:pt x="1255059" y="1219200"/>
                    </a:cubicBezTo>
                    <a:cubicBezTo>
                      <a:pt x="1269658" y="1237449"/>
                      <a:pt x="1285306" y="1274106"/>
                      <a:pt x="1308847" y="1281953"/>
                    </a:cubicBezTo>
                    <a:lnTo>
                      <a:pt x="1362636" y="1299882"/>
                    </a:lnTo>
                    <a:cubicBezTo>
                      <a:pt x="1371601" y="1302870"/>
                      <a:pt x="1380363" y="1306555"/>
                      <a:pt x="1389530" y="1308847"/>
                    </a:cubicBezTo>
                    <a:cubicBezTo>
                      <a:pt x="1401483" y="1311835"/>
                      <a:pt x="1413587" y="1314272"/>
                      <a:pt x="1425388" y="1317812"/>
                    </a:cubicBezTo>
                    <a:cubicBezTo>
                      <a:pt x="1443490" y="1323243"/>
                      <a:pt x="1460842" y="1331157"/>
                      <a:pt x="1479177" y="1335741"/>
                    </a:cubicBezTo>
                    <a:lnTo>
                      <a:pt x="1550894" y="1353670"/>
                    </a:lnTo>
                    <a:cubicBezTo>
                      <a:pt x="1562847" y="1359647"/>
                      <a:pt x="1574345" y="1366637"/>
                      <a:pt x="1586753" y="1371600"/>
                    </a:cubicBezTo>
                    <a:cubicBezTo>
                      <a:pt x="1604300" y="1378619"/>
                      <a:pt x="1622612" y="1383553"/>
                      <a:pt x="1640541" y="1389529"/>
                    </a:cubicBezTo>
                    <a:lnTo>
                      <a:pt x="1667436" y="1398494"/>
                    </a:lnTo>
                    <a:cubicBezTo>
                      <a:pt x="1676401" y="1401482"/>
                      <a:pt x="1686467" y="1402217"/>
                      <a:pt x="1694330" y="1407459"/>
                    </a:cubicBezTo>
                    <a:lnTo>
                      <a:pt x="1721224" y="1425388"/>
                    </a:lnTo>
                    <a:cubicBezTo>
                      <a:pt x="1724212" y="1434353"/>
                      <a:pt x="1725326" y="1444179"/>
                      <a:pt x="1730188" y="1452282"/>
                    </a:cubicBezTo>
                    <a:cubicBezTo>
                      <a:pt x="1742116" y="1472163"/>
                      <a:pt x="1795231" y="1499395"/>
                      <a:pt x="1801906" y="1506070"/>
                    </a:cubicBezTo>
                    <a:cubicBezTo>
                      <a:pt x="1807883" y="1512047"/>
                      <a:pt x="1814556" y="1517400"/>
                      <a:pt x="1819836" y="1524000"/>
                    </a:cubicBezTo>
                    <a:cubicBezTo>
                      <a:pt x="1826567" y="1532413"/>
                      <a:pt x="1830147" y="1543276"/>
                      <a:pt x="1837765" y="1550894"/>
                    </a:cubicBezTo>
                    <a:cubicBezTo>
                      <a:pt x="1845383" y="1558512"/>
                      <a:pt x="1855694" y="1562847"/>
                      <a:pt x="1864659" y="1568823"/>
                    </a:cubicBezTo>
                    <a:cubicBezTo>
                      <a:pt x="1883613" y="1597254"/>
                      <a:pt x="1895946" y="1619564"/>
                      <a:pt x="1927412" y="1640541"/>
                    </a:cubicBezTo>
                    <a:cubicBezTo>
                      <a:pt x="1961339" y="1663158"/>
                      <a:pt x="1946688" y="1650852"/>
                      <a:pt x="1972236" y="1676400"/>
                    </a:cubicBezTo>
                    <a:cubicBezTo>
                      <a:pt x="1975224" y="1685365"/>
                      <a:pt x="1976338" y="1695191"/>
                      <a:pt x="1981200" y="1703294"/>
                    </a:cubicBezTo>
                    <a:cubicBezTo>
                      <a:pt x="1985549" y="1710542"/>
                      <a:pt x="1995350" y="1713663"/>
                      <a:pt x="1999130" y="1721223"/>
                    </a:cubicBezTo>
                    <a:cubicBezTo>
                      <a:pt x="2010040" y="1743043"/>
                      <a:pt x="2019590" y="1785137"/>
                      <a:pt x="2026024" y="1810870"/>
                    </a:cubicBezTo>
                    <a:cubicBezTo>
                      <a:pt x="2029125" y="1835680"/>
                      <a:pt x="2042460" y="1956548"/>
                      <a:pt x="2052918" y="1972235"/>
                    </a:cubicBezTo>
                    <a:cubicBezTo>
                      <a:pt x="2104300" y="2049309"/>
                      <a:pt x="2042697" y="1951793"/>
                      <a:pt x="2079812" y="2026023"/>
                    </a:cubicBezTo>
                    <a:cubicBezTo>
                      <a:pt x="2114568" y="2095534"/>
                      <a:pt x="2084173" y="2012213"/>
                      <a:pt x="2106706" y="2079812"/>
                    </a:cubicBezTo>
                    <a:cubicBezTo>
                      <a:pt x="2116736" y="2220220"/>
                      <a:pt x="2115671" y="2163375"/>
                      <a:pt x="2115671" y="2250141"/>
                    </a:cubicBezTo>
                  </a:path>
                </a:pathLst>
              </a:custGeom>
              <a:noFill/>
              <a:ln w="698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 bwMode="auto">
              <a:xfrm>
                <a:off x="1757082" y="412376"/>
                <a:ext cx="4500283" cy="6042212"/>
              </a:xfrm>
              <a:custGeom>
                <a:avLst/>
                <a:gdLst>
                  <a:gd name="connsiteX0" fmla="*/ 4500283 w 4500283"/>
                  <a:gd name="connsiteY0" fmla="*/ 0 h 6042212"/>
                  <a:gd name="connsiteX1" fmla="*/ 4455459 w 4500283"/>
                  <a:gd name="connsiteY1" fmla="*/ 44824 h 6042212"/>
                  <a:gd name="connsiteX2" fmla="*/ 4428565 w 4500283"/>
                  <a:gd name="connsiteY2" fmla="*/ 62753 h 6042212"/>
                  <a:gd name="connsiteX3" fmla="*/ 4392706 w 4500283"/>
                  <a:gd name="connsiteY3" fmla="*/ 98612 h 6042212"/>
                  <a:gd name="connsiteX4" fmla="*/ 4365812 w 4500283"/>
                  <a:gd name="connsiteY4" fmla="*/ 107577 h 6042212"/>
                  <a:gd name="connsiteX5" fmla="*/ 4338918 w 4500283"/>
                  <a:gd name="connsiteY5" fmla="*/ 125506 h 6042212"/>
                  <a:gd name="connsiteX6" fmla="*/ 4320989 w 4500283"/>
                  <a:gd name="connsiteY6" fmla="*/ 143436 h 6042212"/>
                  <a:gd name="connsiteX7" fmla="*/ 4294094 w 4500283"/>
                  <a:gd name="connsiteY7" fmla="*/ 152400 h 6042212"/>
                  <a:gd name="connsiteX8" fmla="*/ 4276165 w 4500283"/>
                  <a:gd name="connsiteY8" fmla="*/ 170330 h 6042212"/>
                  <a:gd name="connsiteX9" fmla="*/ 4249271 w 4500283"/>
                  <a:gd name="connsiteY9" fmla="*/ 179295 h 6042212"/>
                  <a:gd name="connsiteX10" fmla="*/ 4213412 w 4500283"/>
                  <a:gd name="connsiteY10" fmla="*/ 215153 h 6042212"/>
                  <a:gd name="connsiteX11" fmla="*/ 4186518 w 4500283"/>
                  <a:gd name="connsiteY11" fmla="*/ 268942 h 6042212"/>
                  <a:gd name="connsiteX12" fmla="*/ 4168589 w 4500283"/>
                  <a:gd name="connsiteY12" fmla="*/ 295836 h 6042212"/>
                  <a:gd name="connsiteX13" fmla="*/ 4150659 w 4500283"/>
                  <a:gd name="connsiteY13" fmla="*/ 367553 h 6042212"/>
                  <a:gd name="connsiteX14" fmla="*/ 4132730 w 4500283"/>
                  <a:gd name="connsiteY14" fmla="*/ 457200 h 6042212"/>
                  <a:gd name="connsiteX15" fmla="*/ 4123765 w 4500283"/>
                  <a:gd name="connsiteY15" fmla="*/ 744071 h 6042212"/>
                  <a:gd name="connsiteX16" fmla="*/ 4105836 w 4500283"/>
                  <a:gd name="connsiteY16" fmla="*/ 797859 h 6042212"/>
                  <a:gd name="connsiteX17" fmla="*/ 4078942 w 4500283"/>
                  <a:gd name="connsiteY17" fmla="*/ 887506 h 6042212"/>
                  <a:gd name="connsiteX18" fmla="*/ 4069977 w 4500283"/>
                  <a:gd name="connsiteY18" fmla="*/ 914400 h 6042212"/>
                  <a:gd name="connsiteX19" fmla="*/ 4061012 w 4500283"/>
                  <a:gd name="connsiteY19" fmla="*/ 941295 h 6042212"/>
                  <a:gd name="connsiteX20" fmla="*/ 4043083 w 4500283"/>
                  <a:gd name="connsiteY20" fmla="*/ 968189 h 6042212"/>
                  <a:gd name="connsiteX21" fmla="*/ 4007224 w 4500283"/>
                  <a:gd name="connsiteY21" fmla="*/ 1004048 h 6042212"/>
                  <a:gd name="connsiteX22" fmla="*/ 3971365 w 4500283"/>
                  <a:gd name="connsiteY22" fmla="*/ 1057836 h 6042212"/>
                  <a:gd name="connsiteX23" fmla="*/ 3908612 w 4500283"/>
                  <a:gd name="connsiteY23" fmla="*/ 1111624 h 6042212"/>
                  <a:gd name="connsiteX24" fmla="*/ 3872753 w 4500283"/>
                  <a:gd name="connsiteY24" fmla="*/ 1165412 h 6042212"/>
                  <a:gd name="connsiteX25" fmla="*/ 3854824 w 4500283"/>
                  <a:gd name="connsiteY25" fmla="*/ 1183342 h 6042212"/>
                  <a:gd name="connsiteX26" fmla="*/ 3818965 w 4500283"/>
                  <a:gd name="connsiteY26" fmla="*/ 1237130 h 6042212"/>
                  <a:gd name="connsiteX27" fmla="*/ 3801036 w 4500283"/>
                  <a:gd name="connsiteY27" fmla="*/ 1264024 h 6042212"/>
                  <a:gd name="connsiteX28" fmla="*/ 3774142 w 4500283"/>
                  <a:gd name="connsiteY28" fmla="*/ 1272989 h 6042212"/>
                  <a:gd name="connsiteX29" fmla="*/ 3747247 w 4500283"/>
                  <a:gd name="connsiteY29" fmla="*/ 1353671 h 6042212"/>
                  <a:gd name="connsiteX30" fmla="*/ 3738283 w 4500283"/>
                  <a:gd name="connsiteY30" fmla="*/ 1380565 h 6042212"/>
                  <a:gd name="connsiteX31" fmla="*/ 3720353 w 4500283"/>
                  <a:gd name="connsiteY31" fmla="*/ 1407459 h 6042212"/>
                  <a:gd name="connsiteX32" fmla="*/ 3711389 w 4500283"/>
                  <a:gd name="connsiteY32" fmla="*/ 1461248 h 6042212"/>
                  <a:gd name="connsiteX33" fmla="*/ 3684494 w 4500283"/>
                  <a:gd name="connsiteY33" fmla="*/ 1541930 h 6042212"/>
                  <a:gd name="connsiteX34" fmla="*/ 3675530 w 4500283"/>
                  <a:gd name="connsiteY34" fmla="*/ 1568824 h 6042212"/>
                  <a:gd name="connsiteX35" fmla="*/ 3666565 w 4500283"/>
                  <a:gd name="connsiteY35" fmla="*/ 1595718 h 6042212"/>
                  <a:gd name="connsiteX36" fmla="*/ 3648636 w 4500283"/>
                  <a:gd name="connsiteY36" fmla="*/ 1730189 h 6042212"/>
                  <a:gd name="connsiteX37" fmla="*/ 3630706 w 4500283"/>
                  <a:gd name="connsiteY37" fmla="*/ 1783977 h 6042212"/>
                  <a:gd name="connsiteX38" fmla="*/ 3594847 w 4500283"/>
                  <a:gd name="connsiteY38" fmla="*/ 1828800 h 6042212"/>
                  <a:gd name="connsiteX39" fmla="*/ 3585883 w 4500283"/>
                  <a:gd name="connsiteY39" fmla="*/ 1855695 h 6042212"/>
                  <a:gd name="connsiteX40" fmla="*/ 3567953 w 4500283"/>
                  <a:gd name="connsiteY40" fmla="*/ 1873624 h 6042212"/>
                  <a:gd name="connsiteX41" fmla="*/ 3550024 w 4500283"/>
                  <a:gd name="connsiteY41" fmla="*/ 1900518 h 6042212"/>
                  <a:gd name="connsiteX42" fmla="*/ 3541059 w 4500283"/>
                  <a:gd name="connsiteY42" fmla="*/ 1927412 h 6042212"/>
                  <a:gd name="connsiteX43" fmla="*/ 3505200 w 4500283"/>
                  <a:gd name="connsiteY43" fmla="*/ 1963271 h 6042212"/>
                  <a:gd name="connsiteX44" fmla="*/ 3496236 w 4500283"/>
                  <a:gd name="connsiteY44" fmla="*/ 1990165 h 6042212"/>
                  <a:gd name="connsiteX45" fmla="*/ 3451412 w 4500283"/>
                  <a:gd name="connsiteY45" fmla="*/ 2026024 h 6042212"/>
                  <a:gd name="connsiteX46" fmla="*/ 3442447 w 4500283"/>
                  <a:gd name="connsiteY46" fmla="*/ 2052918 h 6042212"/>
                  <a:gd name="connsiteX47" fmla="*/ 3388659 w 4500283"/>
                  <a:gd name="connsiteY47" fmla="*/ 2124636 h 6042212"/>
                  <a:gd name="connsiteX48" fmla="*/ 3352800 w 4500283"/>
                  <a:gd name="connsiteY48" fmla="*/ 2178424 h 6042212"/>
                  <a:gd name="connsiteX49" fmla="*/ 3307977 w 4500283"/>
                  <a:gd name="connsiteY49" fmla="*/ 2232212 h 6042212"/>
                  <a:gd name="connsiteX50" fmla="*/ 3290047 w 4500283"/>
                  <a:gd name="connsiteY50" fmla="*/ 2250142 h 6042212"/>
                  <a:gd name="connsiteX51" fmla="*/ 3272118 w 4500283"/>
                  <a:gd name="connsiteY51" fmla="*/ 2277036 h 6042212"/>
                  <a:gd name="connsiteX52" fmla="*/ 3245224 w 4500283"/>
                  <a:gd name="connsiteY52" fmla="*/ 2286000 h 6042212"/>
                  <a:gd name="connsiteX53" fmla="*/ 3200400 w 4500283"/>
                  <a:gd name="connsiteY53" fmla="*/ 2321859 h 6042212"/>
                  <a:gd name="connsiteX54" fmla="*/ 3164542 w 4500283"/>
                  <a:gd name="connsiteY54" fmla="*/ 2366683 h 6042212"/>
                  <a:gd name="connsiteX55" fmla="*/ 3137647 w 4500283"/>
                  <a:gd name="connsiteY55" fmla="*/ 2384612 h 6042212"/>
                  <a:gd name="connsiteX56" fmla="*/ 3101789 w 4500283"/>
                  <a:gd name="connsiteY56" fmla="*/ 2438400 h 6042212"/>
                  <a:gd name="connsiteX57" fmla="*/ 3083859 w 4500283"/>
                  <a:gd name="connsiteY57" fmla="*/ 2492189 h 6042212"/>
                  <a:gd name="connsiteX58" fmla="*/ 3074894 w 4500283"/>
                  <a:gd name="connsiteY58" fmla="*/ 2519083 h 6042212"/>
                  <a:gd name="connsiteX59" fmla="*/ 3039036 w 4500283"/>
                  <a:gd name="connsiteY59" fmla="*/ 2599765 h 6042212"/>
                  <a:gd name="connsiteX60" fmla="*/ 3030071 w 4500283"/>
                  <a:gd name="connsiteY60" fmla="*/ 2626659 h 6042212"/>
                  <a:gd name="connsiteX61" fmla="*/ 3012142 w 4500283"/>
                  <a:gd name="connsiteY61" fmla="*/ 2698377 h 6042212"/>
                  <a:gd name="connsiteX62" fmla="*/ 3003177 w 4500283"/>
                  <a:gd name="connsiteY62" fmla="*/ 2734236 h 6042212"/>
                  <a:gd name="connsiteX63" fmla="*/ 2931459 w 4500283"/>
                  <a:gd name="connsiteY63" fmla="*/ 2770095 h 6042212"/>
                  <a:gd name="connsiteX64" fmla="*/ 2904565 w 4500283"/>
                  <a:gd name="connsiteY64" fmla="*/ 2779059 h 6042212"/>
                  <a:gd name="connsiteX65" fmla="*/ 2841812 w 4500283"/>
                  <a:gd name="connsiteY65" fmla="*/ 2823883 h 6042212"/>
                  <a:gd name="connsiteX66" fmla="*/ 2823883 w 4500283"/>
                  <a:gd name="connsiteY66" fmla="*/ 2877671 h 6042212"/>
                  <a:gd name="connsiteX67" fmla="*/ 2788024 w 4500283"/>
                  <a:gd name="connsiteY67" fmla="*/ 2913530 h 6042212"/>
                  <a:gd name="connsiteX68" fmla="*/ 2752165 w 4500283"/>
                  <a:gd name="connsiteY68" fmla="*/ 2949389 h 6042212"/>
                  <a:gd name="connsiteX69" fmla="*/ 2734236 w 4500283"/>
                  <a:gd name="connsiteY69" fmla="*/ 2976283 h 6042212"/>
                  <a:gd name="connsiteX70" fmla="*/ 2671483 w 4500283"/>
                  <a:gd name="connsiteY70" fmla="*/ 3021106 h 6042212"/>
                  <a:gd name="connsiteX71" fmla="*/ 2599765 w 4500283"/>
                  <a:gd name="connsiteY71" fmla="*/ 3083859 h 6042212"/>
                  <a:gd name="connsiteX72" fmla="*/ 2554942 w 4500283"/>
                  <a:gd name="connsiteY72" fmla="*/ 3128683 h 6042212"/>
                  <a:gd name="connsiteX73" fmla="*/ 2492189 w 4500283"/>
                  <a:gd name="connsiteY73" fmla="*/ 3173506 h 6042212"/>
                  <a:gd name="connsiteX74" fmla="*/ 2420471 w 4500283"/>
                  <a:gd name="connsiteY74" fmla="*/ 3209365 h 6042212"/>
                  <a:gd name="connsiteX75" fmla="*/ 2420471 w 4500283"/>
                  <a:gd name="connsiteY75" fmla="*/ 3209365 h 6042212"/>
                  <a:gd name="connsiteX76" fmla="*/ 2366683 w 4500283"/>
                  <a:gd name="connsiteY76" fmla="*/ 3236259 h 6042212"/>
                  <a:gd name="connsiteX77" fmla="*/ 2339789 w 4500283"/>
                  <a:gd name="connsiteY77" fmla="*/ 3254189 h 6042212"/>
                  <a:gd name="connsiteX78" fmla="*/ 2321859 w 4500283"/>
                  <a:gd name="connsiteY78" fmla="*/ 3272118 h 6042212"/>
                  <a:gd name="connsiteX79" fmla="*/ 2294965 w 4500283"/>
                  <a:gd name="connsiteY79" fmla="*/ 3281083 h 6042212"/>
                  <a:gd name="connsiteX80" fmla="*/ 2268071 w 4500283"/>
                  <a:gd name="connsiteY80" fmla="*/ 3299012 h 6042212"/>
                  <a:gd name="connsiteX81" fmla="*/ 2250142 w 4500283"/>
                  <a:gd name="connsiteY81" fmla="*/ 3316942 h 6042212"/>
                  <a:gd name="connsiteX82" fmla="*/ 2223247 w 4500283"/>
                  <a:gd name="connsiteY82" fmla="*/ 3325906 h 6042212"/>
                  <a:gd name="connsiteX83" fmla="*/ 2196353 w 4500283"/>
                  <a:gd name="connsiteY83" fmla="*/ 3397624 h 6042212"/>
                  <a:gd name="connsiteX84" fmla="*/ 2160494 w 4500283"/>
                  <a:gd name="connsiteY84" fmla="*/ 3442448 h 6042212"/>
                  <a:gd name="connsiteX85" fmla="*/ 2124636 w 4500283"/>
                  <a:gd name="connsiteY85" fmla="*/ 3550024 h 6042212"/>
                  <a:gd name="connsiteX86" fmla="*/ 2115671 w 4500283"/>
                  <a:gd name="connsiteY86" fmla="*/ 3576918 h 6042212"/>
                  <a:gd name="connsiteX87" fmla="*/ 2097742 w 4500283"/>
                  <a:gd name="connsiteY87" fmla="*/ 3603812 h 6042212"/>
                  <a:gd name="connsiteX88" fmla="*/ 2070847 w 4500283"/>
                  <a:gd name="connsiteY88" fmla="*/ 3648636 h 6042212"/>
                  <a:gd name="connsiteX89" fmla="*/ 2034989 w 4500283"/>
                  <a:gd name="connsiteY89" fmla="*/ 3693459 h 6042212"/>
                  <a:gd name="connsiteX90" fmla="*/ 2008094 w 4500283"/>
                  <a:gd name="connsiteY90" fmla="*/ 3756212 h 6042212"/>
                  <a:gd name="connsiteX91" fmla="*/ 1990165 w 4500283"/>
                  <a:gd name="connsiteY91" fmla="*/ 3774142 h 6042212"/>
                  <a:gd name="connsiteX92" fmla="*/ 1972236 w 4500283"/>
                  <a:gd name="connsiteY92" fmla="*/ 3801036 h 6042212"/>
                  <a:gd name="connsiteX93" fmla="*/ 1963271 w 4500283"/>
                  <a:gd name="connsiteY93" fmla="*/ 3827930 h 6042212"/>
                  <a:gd name="connsiteX94" fmla="*/ 1954306 w 4500283"/>
                  <a:gd name="connsiteY94" fmla="*/ 3863789 h 6042212"/>
                  <a:gd name="connsiteX95" fmla="*/ 1927412 w 4500283"/>
                  <a:gd name="connsiteY95" fmla="*/ 3890683 h 6042212"/>
                  <a:gd name="connsiteX96" fmla="*/ 1873624 w 4500283"/>
                  <a:gd name="connsiteY96" fmla="*/ 3908612 h 6042212"/>
                  <a:gd name="connsiteX97" fmla="*/ 1846730 w 4500283"/>
                  <a:gd name="connsiteY97" fmla="*/ 3917577 h 6042212"/>
                  <a:gd name="connsiteX98" fmla="*/ 1819836 w 4500283"/>
                  <a:gd name="connsiteY98" fmla="*/ 3926542 h 6042212"/>
                  <a:gd name="connsiteX99" fmla="*/ 1783977 w 4500283"/>
                  <a:gd name="connsiteY99" fmla="*/ 3971365 h 6042212"/>
                  <a:gd name="connsiteX100" fmla="*/ 1766047 w 4500283"/>
                  <a:gd name="connsiteY100" fmla="*/ 4025153 h 6042212"/>
                  <a:gd name="connsiteX101" fmla="*/ 1748118 w 4500283"/>
                  <a:gd name="connsiteY101" fmla="*/ 4078942 h 6042212"/>
                  <a:gd name="connsiteX102" fmla="*/ 1721224 w 4500283"/>
                  <a:gd name="connsiteY102" fmla="*/ 4114800 h 6042212"/>
                  <a:gd name="connsiteX103" fmla="*/ 1703294 w 4500283"/>
                  <a:gd name="connsiteY103" fmla="*/ 4132730 h 6042212"/>
                  <a:gd name="connsiteX104" fmla="*/ 1676400 w 4500283"/>
                  <a:gd name="connsiteY104" fmla="*/ 4186518 h 6042212"/>
                  <a:gd name="connsiteX105" fmla="*/ 1631577 w 4500283"/>
                  <a:gd name="connsiteY105" fmla="*/ 4222377 h 6042212"/>
                  <a:gd name="connsiteX106" fmla="*/ 1586753 w 4500283"/>
                  <a:gd name="connsiteY106" fmla="*/ 4267200 h 6042212"/>
                  <a:gd name="connsiteX107" fmla="*/ 1550894 w 4500283"/>
                  <a:gd name="connsiteY107" fmla="*/ 4303059 h 6042212"/>
                  <a:gd name="connsiteX108" fmla="*/ 1532965 w 4500283"/>
                  <a:gd name="connsiteY108" fmla="*/ 4320989 h 6042212"/>
                  <a:gd name="connsiteX109" fmla="*/ 1470212 w 4500283"/>
                  <a:gd name="connsiteY109" fmla="*/ 4374777 h 6042212"/>
                  <a:gd name="connsiteX110" fmla="*/ 1452283 w 4500283"/>
                  <a:gd name="connsiteY110" fmla="*/ 4401671 h 6042212"/>
                  <a:gd name="connsiteX111" fmla="*/ 1434353 w 4500283"/>
                  <a:gd name="connsiteY111" fmla="*/ 4455459 h 6042212"/>
                  <a:gd name="connsiteX112" fmla="*/ 1416424 w 4500283"/>
                  <a:gd name="connsiteY112" fmla="*/ 4563036 h 6042212"/>
                  <a:gd name="connsiteX113" fmla="*/ 1380565 w 4500283"/>
                  <a:gd name="connsiteY113" fmla="*/ 4616824 h 6042212"/>
                  <a:gd name="connsiteX114" fmla="*/ 1344706 w 4500283"/>
                  <a:gd name="connsiteY114" fmla="*/ 4670612 h 6042212"/>
                  <a:gd name="connsiteX115" fmla="*/ 1317812 w 4500283"/>
                  <a:gd name="connsiteY115" fmla="*/ 4679577 h 6042212"/>
                  <a:gd name="connsiteX116" fmla="*/ 1264024 w 4500283"/>
                  <a:gd name="connsiteY116" fmla="*/ 4742330 h 6042212"/>
                  <a:gd name="connsiteX117" fmla="*/ 1246094 w 4500283"/>
                  <a:gd name="connsiteY117" fmla="*/ 4760259 h 6042212"/>
                  <a:gd name="connsiteX118" fmla="*/ 1228165 w 4500283"/>
                  <a:gd name="connsiteY118" fmla="*/ 4778189 h 6042212"/>
                  <a:gd name="connsiteX119" fmla="*/ 1201271 w 4500283"/>
                  <a:gd name="connsiteY119" fmla="*/ 4787153 h 6042212"/>
                  <a:gd name="connsiteX120" fmla="*/ 1147483 w 4500283"/>
                  <a:gd name="connsiteY120" fmla="*/ 4823012 h 6042212"/>
                  <a:gd name="connsiteX121" fmla="*/ 1120589 w 4500283"/>
                  <a:gd name="connsiteY121" fmla="*/ 4840942 h 6042212"/>
                  <a:gd name="connsiteX122" fmla="*/ 1093694 w 4500283"/>
                  <a:gd name="connsiteY122" fmla="*/ 4849906 h 6042212"/>
                  <a:gd name="connsiteX123" fmla="*/ 1057836 w 4500283"/>
                  <a:gd name="connsiteY123" fmla="*/ 4894730 h 6042212"/>
                  <a:gd name="connsiteX124" fmla="*/ 1048871 w 4500283"/>
                  <a:gd name="connsiteY124" fmla="*/ 4921624 h 6042212"/>
                  <a:gd name="connsiteX125" fmla="*/ 1021977 w 4500283"/>
                  <a:gd name="connsiteY125" fmla="*/ 4930589 h 6042212"/>
                  <a:gd name="connsiteX126" fmla="*/ 986118 w 4500283"/>
                  <a:gd name="connsiteY126" fmla="*/ 4984377 h 6042212"/>
                  <a:gd name="connsiteX127" fmla="*/ 977153 w 4500283"/>
                  <a:gd name="connsiteY127" fmla="*/ 5011271 h 6042212"/>
                  <a:gd name="connsiteX128" fmla="*/ 959224 w 4500283"/>
                  <a:gd name="connsiteY128" fmla="*/ 5038165 h 6042212"/>
                  <a:gd name="connsiteX129" fmla="*/ 932330 w 4500283"/>
                  <a:gd name="connsiteY129" fmla="*/ 5118848 h 6042212"/>
                  <a:gd name="connsiteX130" fmla="*/ 923365 w 4500283"/>
                  <a:gd name="connsiteY130" fmla="*/ 5145742 h 6042212"/>
                  <a:gd name="connsiteX131" fmla="*/ 896471 w 4500283"/>
                  <a:gd name="connsiteY131" fmla="*/ 5172636 h 6042212"/>
                  <a:gd name="connsiteX132" fmla="*/ 887506 w 4500283"/>
                  <a:gd name="connsiteY132" fmla="*/ 5199530 h 6042212"/>
                  <a:gd name="connsiteX133" fmla="*/ 833718 w 4500283"/>
                  <a:gd name="connsiteY133" fmla="*/ 5244353 h 6042212"/>
                  <a:gd name="connsiteX134" fmla="*/ 797859 w 4500283"/>
                  <a:gd name="connsiteY134" fmla="*/ 5280212 h 6042212"/>
                  <a:gd name="connsiteX135" fmla="*/ 779930 w 4500283"/>
                  <a:gd name="connsiteY135" fmla="*/ 5298142 h 6042212"/>
                  <a:gd name="connsiteX136" fmla="*/ 762000 w 4500283"/>
                  <a:gd name="connsiteY136" fmla="*/ 5316071 h 6042212"/>
                  <a:gd name="connsiteX137" fmla="*/ 735106 w 4500283"/>
                  <a:gd name="connsiteY137" fmla="*/ 5360895 h 6042212"/>
                  <a:gd name="connsiteX138" fmla="*/ 699247 w 4500283"/>
                  <a:gd name="connsiteY138" fmla="*/ 5405718 h 6042212"/>
                  <a:gd name="connsiteX139" fmla="*/ 645459 w 4500283"/>
                  <a:gd name="connsiteY139" fmla="*/ 5432612 h 6042212"/>
                  <a:gd name="connsiteX140" fmla="*/ 627530 w 4500283"/>
                  <a:gd name="connsiteY140" fmla="*/ 5450542 h 6042212"/>
                  <a:gd name="connsiteX141" fmla="*/ 573742 w 4500283"/>
                  <a:gd name="connsiteY141" fmla="*/ 5477436 h 6042212"/>
                  <a:gd name="connsiteX142" fmla="*/ 510989 w 4500283"/>
                  <a:gd name="connsiteY142" fmla="*/ 5522259 h 6042212"/>
                  <a:gd name="connsiteX143" fmla="*/ 493059 w 4500283"/>
                  <a:gd name="connsiteY143" fmla="*/ 5549153 h 6042212"/>
                  <a:gd name="connsiteX144" fmla="*/ 439271 w 4500283"/>
                  <a:gd name="connsiteY144" fmla="*/ 5585012 h 6042212"/>
                  <a:gd name="connsiteX145" fmla="*/ 403412 w 4500283"/>
                  <a:gd name="connsiteY145" fmla="*/ 5629836 h 6042212"/>
                  <a:gd name="connsiteX146" fmla="*/ 376518 w 4500283"/>
                  <a:gd name="connsiteY146" fmla="*/ 5638800 h 6042212"/>
                  <a:gd name="connsiteX147" fmla="*/ 340659 w 4500283"/>
                  <a:gd name="connsiteY147" fmla="*/ 5674659 h 6042212"/>
                  <a:gd name="connsiteX148" fmla="*/ 322730 w 4500283"/>
                  <a:gd name="connsiteY148" fmla="*/ 5692589 h 6042212"/>
                  <a:gd name="connsiteX149" fmla="*/ 295836 w 4500283"/>
                  <a:gd name="connsiteY149" fmla="*/ 5701553 h 6042212"/>
                  <a:gd name="connsiteX150" fmla="*/ 251012 w 4500283"/>
                  <a:gd name="connsiteY150" fmla="*/ 5746377 h 6042212"/>
                  <a:gd name="connsiteX151" fmla="*/ 197224 w 4500283"/>
                  <a:gd name="connsiteY151" fmla="*/ 5809130 h 6042212"/>
                  <a:gd name="connsiteX152" fmla="*/ 179294 w 4500283"/>
                  <a:gd name="connsiteY152" fmla="*/ 5827059 h 6042212"/>
                  <a:gd name="connsiteX153" fmla="*/ 161365 w 4500283"/>
                  <a:gd name="connsiteY153" fmla="*/ 5844989 h 6042212"/>
                  <a:gd name="connsiteX154" fmla="*/ 152400 w 4500283"/>
                  <a:gd name="connsiteY154" fmla="*/ 5871883 h 6042212"/>
                  <a:gd name="connsiteX155" fmla="*/ 125506 w 4500283"/>
                  <a:gd name="connsiteY155" fmla="*/ 5880848 h 6042212"/>
                  <a:gd name="connsiteX156" fmla="*/ 89647 w 4500283"/>
                  <a:gd name="connsiteY156" fmla="*/ 5907742 h 6042212"/>
                  <a:gd name="connsiteX157" fmla="*/ 71718 w 4500283"/>
                  <a:gd name="connsiteY157" fmla="*/ 5934636 h 6042212"/>
                  <a:gd name="connsiteX158" fmla="*/ 44824 w 4500283"/>
                  <a:gd name="connsiteY158" fmla="*/ 5943600 h 6042212"/>
                  <a:gd name="connsiteX159" fmla="*/ 35859 w 4500283"/>
                  <a:gd name="connsiteY159" fmla="*/ 5970495 h 6042212"/>
                  <a:gd name="connsiteX160" fmla="*/ 17930 w 4500283"/>
                  <a:gd name="connsiteY160" fmla="*/ 5997389 h 6042212"/>
                  <a:gd name="connsiteX161" fmla="*/ 8965 w 4500283"/>
                  <a:gd name="connsiteY161" fmla="*/ 6024283 h 6042212"/>
                  <a:gd name="connsiteX162" fmla="*/ 0 w 4500283"/>
                  <a:gd name="connsiteY162" fmla="*/ 6042212 h 604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500283" h="6042212">
                    <a:moveTo>
                      <a:pt x="4500283" y="0"/>
                    </a:moveTo>
                    <a:cubicBezTo>
                      <a:pt x="4485342" y="14941"/>
                      <a:pt x="4471361" y="30910"/>
                      <a:pt x="4455459" y="44824"/>
                    </a:cubicBezTo>
                    <a:cubicBezTo>
                      <a:pt x="4447351" y="51919"/>
                      <a:pt x="4436745" y="55741"/>
                      <a:pt x="4428565" y="62753"/>
                    </a:cubicBezTo>
                    <a:cubicBezTo>
                      <a:pt x="4415730" y="73754"/>
                      <a:pt x="4408743" y="93266"/>
                      <a:pt x="4392706" y="98612"/>
                    </a:cubicBezTo>
                    <a:cubicBezTo>
                      <a:pt x="4383741" y="101600"/>
                      <a:pt x="4374264" y="103351"/>
                      <a:pt x="4365812" y="107577"/>
                    </a:cubicBezTo>
                    <a:cubicBezTo>
                      <a:pt x="4356175" y="112395"/>
                      <a:pt x="4347331" y="118775"/>
                      <a:pt x="4338918" y="125506"/>
                    </a:cubicBezTo>
                    <a:cubicBezTo>
                      <a:pt x="4332318" y="130786"/>
                      <a:pt x="4328237" y="139088"/>
                      <a:pt x="4320989" y="143436"/>
                    </a:cubicBezTo>
                    <a:cubicBezTo>
                      <a:pt x="4312886" y="148298"/>
                      <a:pt x="4303059" y="149412"/>
                      <a:pt x="4294094" y="152400"/>
                    </a:cubicBezTo>
                    <a:cubicBezTo>
                      <a:pt x="4288118" y="158377"/>
                      <a:pt x="4283412" y="165981"/>
                      <a:pt x="4276165" y="170330"/>
                    </a:cubicBezTo>
                    <a:cubicBezTo>
                      <a:pt x="4268062" y="175192"/>
                      <a:pt x="4255953" y="172613"/>
                      <a:pt x="4249271" y="179295"/>
                    </a:cubicBezTo>
                    <a:cubicBezTo>
                      <a:pt x="4201461" y="227105"/>
                      <a:pt x="4285127" y="191250"/>
                      <a:pt x="4213412" y="215153"/>
                    </a:cubicBezTo>
                    <a:cubicBezTo>
                      <a:pt x="4162026" y="292236"/>
                      <a:pt x="4223636" y="194706"/>
                      <a:pt x="4186518" y="268942"/>
                    </a:cubicBezTo>
                    <a:cubicBezTo>
                      <a:pt x="4181700" y="278579"/>
                      <a:pt x="4173407" y="286199"/>
                      <a:pt x="4168589" y="295836"/>
                    </a:cubicBezTo>
                    <a:cubicBezTo>
                      <a:pt x="4158977" y="315060"/>
                      <a:pt x="4154751" y="349139"/>
                      <a:pt x="4150659" y="367553"/>
                    </a:cubicBezTo>
                    <a:cubicBezTo>
                      <a:pt x="4132830" y="447781"/>
                      <a:pt x="4150293" y="351817"/>
                      <a:pt x="4132730" y="457200"/>
                    </a:cubicBezTo>
                    <a:cubicBezTo>
                      <a:pt x="4129742" y="552824"/>
                      <a:pt x="4131294" y="648697"/>
                      <a:pt x="4123765" y="744071"/>
                    </a:cubicBezTo>
                    <a:cubicBezTo>
                      <a:pt x="4122278" y="762912"/>
                      <a:pt x="4110420" y="779524"/>
                      <a:pt x="4105836" y="797859"/>
                    </a:cubicBezTo>
                    <a:cubicBezTo>
                      <a:pt x="4092288" y="852050"/>
                      <a:pt x="4100766" y="822034"/>
                      <a:pt x="4078942" y="887506"/>
                    </a:cubicBezTo>
                    <a:lnTo>
                      <a:pt x="4069977" y="914400"/>
                    </a:lnTo>
                    <a:cubicBezTo>
                      <a:pt x="4066989" y="923365"/>
                      <a:pt x="4066254" y="933432"/>
                      <a:pt x="4061012" y="941295"/>
                    </a:cubicBezTo>
                    <a:cubicBezTo>
                      <a:pt x="4055036" y="950260"/>
                      <a:pt x="4050095" y="960009"/>
                      <a:pt x="4043083" y="968189"/>
                    </a:cubicBezTo>
                    <a:cubicBezTo>
                      <a:pt x="4032082" y="981024"/>
                      <a:pt x="4016601" y="989983"/>
                      <a:pt x="4007224" y="1004048"/>
                    </a:cubicBezTo>
                    <a:cubicBezTo>
                      <a:pt x="3995271" y="1021977"/>
                      <a:pt x="3989294" y="1045883"/>
                      <a:pt x="3971365" y="1057836"/>
                    </a:cubicBezTo>
                    <a:cubicBezTo>
                      <a:pt x="3947032" y="1074058"/>
                      <a:pt x="3926004" y="1085537"/>
                      <a:pt x="3908612" y="1111624"/>
                    </a:cubicBezTo>
                    <a:cubicBezTo>
                      <a:pt x="3896659" y="1129553"/>
                      <a:pt x="3887990" y="1150175"/>
                      <a:pt x="3872753" y="1165412"/>
                    </a:cubicBezTo>
                    <a:cubicBezTo>
                      <a:pt x="3866777" y="1171389"/>
                      <a:pt x="3859895" y="1176580"/>
                      <a:pt x="3854824" y="1183342"/>
                    </a:cubicBezTo>
                    <a:cubicBezTo>
                      <a:pt x="3841895" y="1200581"/>
                      <a:pt x="3830918" y="1219201"/>
                      <a:pt x="3818965" y="1237130"/>
                    </a:cubicBezTo>
                    <a:cubicBezTo>
                      <a:pt x="3812989" y="1246095"/>
                      <a:pt x="3811257" y="1260617"/>
                      <a:pt x="3801036" y="1264024"/>
                    </a:cubicBezTo>
                    <a:lnTo>
                      <a:pt x="3774142" y="1272989"/>
                    </a:lnTo>
                    <a:lnTo>
                      <a:pt x="3747247" y="1353671"/>
                    </a:lnTo>
                    <a:cubicBezTo>
                      <a:pt x="3744259" y="1362636"/>
                      <a:pt x="3743525" y="1372703"/>
                      <a:pt x="3738283" y="1380565"/>
                    </a:cubicBezTo>
                    <a:lnTo>
                      <a:pt x="3720353" y="1407459"/>
                    </a:lnTo>
                    <a:cubicBezTo>
                      <a:pt x="3717365" y="1425389"/>
                      <a:pt x="3715798" y="1443614"/>
                      <a:pt x="3711389" y="1461248"/>
                    </a:cubicBezTo>
                    <a:lnTo>
                      <a:pt x="3684494" y="1541930"/>
                    </a:lnTo>
                    <a:lnTo>
                      <a:pt x="3675530" y="1568824"/>
                    </a:lnTo>
                    <a:lnTo>
                      <a:pt x="3666565" y="1595718"/>
                    </a:lnTo>
                    <a:cubicBezTo>
                      <a:pt x="3662249" y="1638875"/>
                      <a:pt x="3660361" y="1687197"/>
                      <a:pt x="3648636" y="1730189"/>
                    </a:cubicBezTo>
                    <a:cubicBezTo>
                      <a:pt x="3643663" y="1748422"/>
                      <a:pt x="3641189" y="1768252"/>
                      <a:pt x="3630706" y="1783977"/>
                    </a:cubicBezTo>
                    <a:cubicBezTo>
                      <a:pt x="3608089" y="1817904"/>
                      <a:pt x="3620396" y="1803253"/>
                      <a:pt x="3594847" y="1828800"/>
                    </a:cubicBezTo>
                    <a:cubicBezTo>
                      <a:pt x="3591859" y="1837765"/>
                      <a:pt x="3590745" y="1847592"/>
                      <a:pt x="3585883" y="1855695"/>
                    </a:cubicBezTo>
                    <a:cubicBezTo>
                      <a:pt x="3581535" y="1862943"/>
                      <a:pt x="3573233" y="1867024"/>
                      <a:pt x="3567953" y="1873624"/>
                    </a:cubicBezTo>
                    <a:cubicBezTo>
                      <a:pt x="3561222" y="1882037"/>
                      <a:pt x="3554842" y="1890881"/>
                      <a:pt x="3550024" y="1900518"/>
                    </a:cubicBezTo>
                    <a:cubicBezTo>
                      <a:pt x="3545798" y="1908970"/>
                      <a:pt x="3546552" y="1919723"/>
                      <a:pt x="3541059" y="1927412"/>
                    </a:cubicBezTo>
                    <a:cubicBezTo>
                      <a:pt x="3531234" y="1941167"/>
                      <a:pt x="3505200" y="1963271"/>
                      <a:pt x="3505200" y="1963271"/>
                    </a:cubicBezTo>
                    <a:cubicBezTo>
                      <a:pt x="3502212" y="1972236"/>
                      <a:pt x="3501098" y="1982062"/>
                      <a:pt x="3496236" y="1990165"/>
                    </a:cubicBezTo>
                    <a:cubicBezTo>
                      <a:pt x="3487720" y="2004359"/>
                      <a:pt x="3463628" y="2017880"/>
                      <a:pt x="3451412" y="2026024"/>
                    </a:cubicBezTo>
                    <a:cubicBezTo>
                      <a:pt x="3448424" y="2034989"/>
                      <a:pt x="3447036" y="2044658"/>
                      <a:pt x="3442447" y="2052918"/>
                    </a:cubicBezTo>
                    <a:cubicBezTo>
                      <a:pt x="3417104" y="2098535"/>
                      <a:pt x="3415862" y="2097433"/>
                      <a:pt x="3388659" y="2124636"/>
                    </a:cubicBezTo>
                    <a:cubicBezTo>
                      <a:pt x="3369427" y="2182329"/>
                      <a:pt x="3394771" y="2119664"/>
                      <a:pt x="3352800" y="2178424"/>
                    </a:cubicBezTo>
                    <a:cubicBezTo>
                      <a:pt x="3296827" y="2256787"/>
                      <a:pt x="3372778" y="2180372"/>
                      <a:pt x="3307977" y="2232212"/>
                    </a:cubicBezTo>
                    <a:cubicBezTo>
                      <a:pt x="3301377" y="2237492"/>
                      <a:pt x="3295327" y="2243542"/>
                      <a:pt x="3290047" y="2250142"/>
                    </a:cubicBezTo>
                    <a:cubicBezTo>
                      <a:pt x="3283316" y="2258555"/>
                      <a:pt x="3280531" y="2270306"/>
                      <a:pt x="3272118" y="2277036"/>
                    </a:cubicBezTo>
                    <a:cubicBezTo>
                      <a:pt x="3264739" y="2282939"/>
                      <a:pt x="3254189" y="2283012"/>
                      <a:pt x="3245224" y="2286000"/>
                    </a:cubicBezTo>
                    <a:cubicBezTo>
                      <a:pt x="3201927" y="2329297"/>
                      <a:pt x="3256950" y="2276618"/>
                      <a:pt x="3200400" y="2321859"/>
                    </a:cubicBezTo>
                    <a:cubicBezTo>
                      <a:pt x="3156041" y="2357347"/>
                      <a:pt x="3211140" y="2320086"/>
                      <a:pt x="3164542" y="2366683"/>
                    </a:cubicBezTo>
                    <a:cubicBezTo>
                      <a:pt x="3156923" y="2374302"/>
                      <a:pt x="3146612" y="2378636"/>
                      <a:pt x="3137647" y="2384612"/>
                    </a:cubicBezTo>
                    <a:cubicBezTo>
                      <a:pt x="3125694" y="2402541"/>
                      <a:pt x="3108603" y="2417958"/>
                      <a:pt x="3101789" y="2438400"/>
                    </a:cubicBezTo>
                    <a:lnTo>
                      <a:pt x="3083859" y="2492189"/>
                    </a:lnTo>
                    <a:cubicBezTo>
                      <a:pt x="3080871" y="2501154"/>
                      <a:pt x="3080136" y="2511220"/>
                      <a:pt x="3074894" y="2519083"/>
                    </a:cubicBezTo>
                    <a:cubicBezTo>
                      <a:pt x="3046481" y="2561703"/>
                      <a:pt x="3060373" y="2535755"/>
                      <a:pt x="3039036" y="2599765"/>
                    </a:cubicBezTo>
                    <a:cubicBezTo>
                      <a:pt x="3036048" y="2608730"/>
                      <a:pt x="3031924" y="2617393"/>
                      <a:pt x="3030071" y="2626659"/>
                    </a:cubicBezTo>
                    <a:cubicBezTo>
                      <a:pt x="3011846" y="2717782"/>
                      <a:pt x="3030517" y="2634061"/>
                      <a:pt x="3012142" y="2698377"/>
                    </a:cubicBezTo>
                    <a:cubicBezTo>
                      <a:pt x="3008757" y="2710224"/>
                      <a:pt x="3008687" y="2723216"/>
                      <a:pt x="3003177" y="2734236"/>
                    </a:cubicBezTo>
                    <a:cubicBezTo>
                      <a:pt x="2990660" y="2759269"/>
                      <a:pt x="2951278" y="2763489"/>
                      <a:pt x="2931459" y="2770095"/>
                    </a:cubicBezTo>
                    <a:lnTo>
                      <a:pt x="2904565" y="2779059"/>
                    </a:lnTo>
                    <a:cubicBezTo>
                      <a:pt x="2862024" y="2821600"/>
                      <a:pt x="2884743" y="2809572"/>
                      <a:pt x="2841812" y="2823883"/>
                    </a:cubicBezTo>
                    <a:cubicBezTo>
                      <a:pt x="2835836" y="2841812"/>
                      <a:pt x="2837247" y="2864307"/>
                      <a:pt x="2823883" y="2877671"/>
                    </a:cubicBezTo>
                    <a:lnTo>
                      <a:pt x="2788024" y="2913530"/>
                    </a:lnTo>
                    <a:cubicBezTo>
                      <a:pt x="2768464" y="2972208"/>
                      <a:pt x="2795630" y="2914616"/>
                      <a:pt x="2752165" y="2949389"/>
                    </a:cubicBezTo>
                    <a:cubicBezTo>
                      <a:pt x="2743752" y="2956120"/>
                      <a:pt x="2741248" y="2968103"/>
                      <a:pt x="2734236" y="2976283"/>
                    </a:cubicBezTo>
                    <a:cubicBezTo>
                      <a:pt x="2700203" y="3015988"/>
                      <a:pt x="2709658" y="3008382"/>
                      <a:pt x="2671483" y="3021106"/>
                    </a:cubicBezTo>
                    <a:cubicBezTo>
                      <a:pt x="2619041" y="3073548"/>
                      <a:pt x="2644241" y="3054209"/>
                      <a:pt x="2599765" y="3083859"/>
                    </a:cubicBezTo>
                    <a:cubicBezTo>
                      <a:pt x="2565236" y="3135653"/>
                      <a:pt x="2601424" y="3088841"/>
                      <a:pt x="2554942" y="3128683"/>
                    </a:cubicBezTo>
                    <a:cubicBezTo>
                      <a:pt x="2500801" y="3175090"/>
                      <a:pt x="2541604" y="3157035"/>
                      <a:pt x="2492189" y="3173506"/>
                    </a:cubicBezTo>
                    <a:cubicBezTo>
                      <a:pt x="2460895" y="3204800"/>
                      <a:pt x="2482278" y="3188763"/>
                      <a:pt x="2420471" y="3209365"/>
                    </a:cubicBezTo>
                    <a:lnTo>
                      <a:pt x="2420471" y="3209365"/>
                    </a:lnTo>
                    <a:cubicBezTo>
                      <a:pt x="2385715" y="3232537"/>
                      <a:pt x="2403798" y="3223888"/>
                      <a:pt x="2366683" y="3236259"/>
                    </a:cubicBezTo>
                    <a:cubicBezTo>
                      <a:pt x="2357718" y="3242236"/>
                      <a:pt x="2348202" y="3247458"/>
                      <a:pt x="2339789" y="3254189"/>
                    </a:cubicBezTo>
                    <a:cubicBezTo>
                      <a:pt x="2333189" y="3259469"/>
                      <a:pt x="2329107" y="3267770"/>
                      <a:pt x="2321859" y="3272118"/>
                    </a:cubicBezTo>
                    <a:cubicBezTo>
                      <a:pt x="2313756" y="3276980"/>
                      <a:pt x="2303417" y="3276857"/>
                      <a:pt x="2294965" y="3281083"/>
                    </a:cubicBezTo>
                    <a:cubicBezTo>
                      <a:pt x="2285328" y="3285901"/>
                      <a:pt x="2276484" y="3292281"/>
                      <a:pt x="2268071" y="3299012"/>
                    </a:cubicBezTo>
                    <a:cubicBezTo>
                      <a:pt x="2261471" y="3304292"/>
                      <a:pt x="2257390" y="3312594"/>
                      <a:pt x="2250142" y="3316942"/>
                    </a:cubicBezTo>
                    <a:cubicBezTo>
                      <a:pt x="2242039" y="3321804"/>
                      <a:pt x="2232212" y="3322918"/>
                      <a:pt x="2223247" y="3325906"/>
                    </a:cubicBezTo>
                    <a:cubicBezTo>
                      <a:pt x="2185244" y="3363911"/>
                      <a:pt x="2222239" y="3319967"/>
                      <a:pt x="2196353" y="3397624"/>
                    </a:cubicBezTo>
                    <a:cubicBezTo>
                      <a:pt x="2190698" y="3414588"/>
                      <a:pt x="2172735" y="3430207"/>
                      <a:pt x="2160494" y="3442448"/>
                    </a:cubicBezTo>
                    <a:lnTo>
                      <a:pt x="2124636" y="3550024"/>
                    </a:lnTo>
                    <a:cubicBezTo>
                      <a:pt x="2121648" y="3558989"/>
                      <a:pt x="2120913" y="3569055"/>
                      <a:pt x="2115671" y="3576918"/>
                    </a:cubicBezTo>
                    <a:cubicBezTo>
                      <a:pt x="2109695" y="3585883"/>
                      <a:pt x="2102560" y="3594175"/>
                      <a:pt x="2097742" y="3603812"/>
                    </a:cubicBezTo>
                    <a:cubicBezTo>
                      <a:pt x="2074467" y="3650361"/>
                      <a:pt x="2105867" y="3613616"/>
                      <a:pt x="2070847" y="3648636"/>
                    </a:cubicBezTo>
                    <a:cubicBezTo>
                      <a:pt x="2049445" y="3712846"/>
                      <a:pt x="2080042" y="3639396"/>
                      <a:pt x="2034989" y="3693459"/>
                    </a:cubicBezTo>
                    <a:cubicBezTo>
                      <a:pt x="1997519" y="3738423"/>
                      <a:pt x="2032114" y="3716178"/>
                      <a:pt x="2008094" y="3756212"/>
                    </a:cubicBezTo>
                    <a:cubicBezTo>
                      <a:pt x="2003746" y="3763460"/>
                      <a:pt x="1995445" y="3767542"/>
                      <a:pt x="1990165" y="3774142"/>
                    </a:cubicBezTo>
                    <a:cubicBezTo>
                      <a:pt x="1983435" y="3782555"/>
                      <a:pt x="1977054" y="3791399"/>
                      <a:pt x="1972236" y="3801036"/>
                    </a:cubicBezTo>
                    <a:cubicBezTo>
                      <a:pt x="1968010" y="3809488"/>
                      <a:pt x="1965867" y="3818844"/>
                      <a:pt x="1963271" y="3827930"/>
                    </a:cubicBezTo>
                    <a:cubicBezTo>
                      <a:pt x="1959886" y="3839777"/>
                      <a:pt x="1960419" y="3853091"/>
                      <a:pt x="1954306" y="3863789"/>
                    </a:cubicBezTo>
                    <a:cubicBezTo>
                      <a:pt x="1948016" y="3874797"/>
                      <a:pt x="1938495" y="3884526"/>
                      <a:pt x="1927412" y="3890683"/>
                    </a:cubicBezTo>
                    <a:cubicBezTo>
                      <a:pt x="1910891" y="3899861"/>
                      <a:pt x="1891553" y="3902636"/>
                      <a:pt x="1873624" y="3908612"/>
                    </a:cubicBezTo>
                    <a:lnTo>
                      <a:pt x="1846730" y="3917577"/>
                    </a:lnTo>
                    <a:lnTo>
                      <a:pt x="1819836" y="3926542"/>
                    </a:lnTo>
                    <a:cubicBezTo>
                      <a:pt x="1804932" y="3941445"/>
                      <a:pt x="1793025" y="3951007"/>
                      <a:pt x="1783977" y="3971365"/>
                    </a:cubicBezTo>
                    <a:cubicBezTo>
                      <a:pt x="1776301" y="3988635"/>
                      <a:pt x="1772023" y="4007224"/>
                      <a:pt x="1766047" y="4025153"/>
                    </a:cubicBezTo>
                    <a:cubicBezTo>
                      <a:pt x="1766046" y="4025157"/>
                      <a:pt x="1748121" y="4078938"/>
                      <a:pt x="1748118" y="4078942"/>
                    </a:cubicBezTo>
                    <a:cubicBezTo>
                      <a:pt x="1739153" y="4090895"/>
                      <a:pt x="1730789" y="4103322"/>
                      <a:pt x="1721224" y="4114800"/>
                    </a:cubicBezTo>
                    <a:cubicBezTo>
                      <a:pt x="1715813" y="4121293"/>
                      <a:pt x="1708574" y="4126130"/>
                      <a:pt x="1703294" y="4132730"/>
                    </a:cubicBezTo>
                    <a:cubicBezTo>
                      <a:pt x="1648893" y="4200732"/>
                      <a:pt x="1716164" y="4120244"/>
                      <a:pt x="1676400" y="4186518"/>
                    </a:cubicBezTo>
                    <a:cubicBezTo>
                      <a:pt x="1667883" y="4200714"/>
                      <a:pt x="1643795" y="4214232"/>
                      <a:pt x="1631577" y="4222377"/>
                    </a:cubicBezTo>
                    <a:cubicBezTo>
                      <a:pt x="1597044" y="4274174"/>
                      <a:pt x="1633238" y="4227356"/>
                      <a:pt x="1586753" y="4267200"/>
                    </a:cubicBezTo>
                    <a:cubicBezTo>
                      <a:pt x="1573918" y="4278201"/>
                      <a:pt x="1562847" y="4291106"/>
                      <a:pt x="1550894" y="4303059"/>
                    </a:cubicBezTo>
                    <a:cubicBezTo>
                      <a:pt x="1544918" y="4309036"/>
                      <a:pt x="1539998" y="4316301"/>
                      <a:pt x="1532965" y="4320989"/>
                    </a:cubicBezTo>
                    <a:cubicBezTo>
                      <a:pt x="1508633" y="4337210"/>
                      <a:pt x="1487603" y="4348690"/>
                      <a:pt x="1470212" y="4374777"/>
                    </a:cubicBezTo>
                    <a:cubicBezTo>
                      <a:pt x="1464236" y="4383742"/>
                      <a:pt x="1456659" y="4391825"/>
                      <a:pt x="1452283" y="4401671"/>
                    </a:cubicBezTo>
                    <a:cubicBezTo>
                      <a:pt x="1444607" y="4418941"/>
                      <a:pt x="1434353" y="4455459"/>
                      <a:pt x="1434353" y="4455459"/>
                    </a:cubicBezTo>
                    <a:cubicBezTo>
                      <a:pt x="1432707" y="4470276"/>
                      <a:pt x="1431026" y="4536752"/>
                      <a:pt x="1416424" y="4563036"/>
                    </a:cubicBezTo>
                    <a:cubicBezTo>
                      <a:pt x="1405959" y="4581873"/>
                      <a:pt x="1392518" y="4598895"/>
                      <a:pt x="1380565" y="4616824"/>
                    </a:cubicBezTo>
                    <a:cubicBezTo>
                      <a:pt x="1380564" y="4616825"/>
                      <a:pt x="1344708" y="4670611"/>
                      <a:pt x="1344706" y="4670612"/>
                    </a:cubicBezTo>
                    <a:lnTo>
                      <a:pt x="1317812" y="4679577"/>
                    </a:lnTo>
                    <a:cubicBezTo>
                      <a:pt x="1290507" y="4720535"/>
                      <a:pt x="1307500" y="4698855"/>
                      <a:pt x="1264024" y="4742330"/>
                    </a:cubicBezTo>
                    <a:lnTo>
                      <a:pt x="1246094" y="4760259"/>
                    </a:lnTo>
                    <a:cubicBezTo>
                      <a:pt x="1240117" y="4766236"/>
                      <a:pt x="1236183" y="4775516"/>
                      <a:pt x="1228165" y="4778189"/>
                    </a:cubicBezTo>
                    <a:lnTo>
                      <a:pt x="1201271" y="4787153"/>
                    </a:lnTo>
                    <a:lnTo>
                      <a:pt x="1147483" y="4823012"/>
                    </a:lnTo>
                    <a:cubicBezTo>
                      <a:pt x="1138518" y="4828989"/>
                      <a:pt x="1130811" y="4837535"/>
                      <a:pt x="1120589" y="4840942"/>
                    </a:cubicBezTo>
                    <a:lnTo>
                      <a:pt x="1093694" y="4849906"/>
                    </a:lnTo>
                    <a:cubicBezTo>
                      <a:pt x="1077018" y="4866583"/>
                      <a:pt x="1069145" y="4872113"/>
                      <a:pt x="1057836" y="4894730"/>
                    </a:cubicBezTo>
                    <a:cubicBezTo>
                      <a:pt x="1053610" y="4903182"/>
                      <a:pt x="1055553" y="4914942"/>
                      <a:pt x="1048871" y="4921624"/>
                    </a:cubicBezTo>
                    <a:cubicBezTo>
                      <a:pt x="1042189" y="4928306"/>
                      <a:pt x="1030942" y="4927601"/>
                      <a:pt x="1021977" y="4930589"/>
                    </a:cubicBezTo>
                    <a:cubicBezTo>
                      <a:pt x="1000660" y="4994536"/>
                      <a:pt x="1030886" y="4917225"/>
                      <a:pt x="986118" y="4984377"/>
                    </a:cubicBezTo>
                    <a:cubicBezTo>
                      <a:pt x="980876" y="4992240"/>
                      <a:pt x="981379" y="5002819"/>
                      <a:pt x="977153" y="5011271"/>
                    </a:cubicBezTo>
                    <a:cubicBezTo>
                      <a:pt x="972335" y="5020908"/>
                      <a:pt x="963600" y="5028319"/>
                      <a:pt x="959224" y="5038165"/>
                    </a:cubicBezTo>
                    <a:cubicBezTo>
                      <a:pt x="959209" y="5038199"/>
                      <a:pt x="936818" y="5105384"/>
                      <a:pt x="932330" y="5118848"/>
                    </a:cubicBezTo>
                    <a:cubicBezTo>
                      <a:pt x="929342" y="5127813"/>
                      <a:pt x="930047" y="5139060"/>
                      <a:pt x="923365" y="5145742"/>
                    </a:cubicBezTo>
                    <a:lnTo>
                      <a:pt x="896471" y="5172636"/>
                    </a:lnTo>
                    <a:cubicBezTo>
                      <a:pt x="893483" y="5181601"/>
                      <a:pt x="892748" y="5191667"/>
                      <a:pt x="887506" y="5199530"/>
                    </a:cubicBezTo>
                    <a:cubicBezTo>
                      <a:pt x="866781" y="5230617"/>
                      <a:pt x="859444" y="5222302"/>
                      <a:pt x="833718" y="5244353"/>
                    </a:cubicBezTo>
                    <a:cubicBezTo>
                      <a:pt x="820883" y="5255354"/>
                      <a:pt x="809812" y="5268259"/>
                      <a:pt x="797859" y="5280212"/>
                    </a:cubicBezTo>
                    <a:lnTo>
                      <a:pt x="779930" y="5298142"/>
                    </a:lnTo>
                    <a:lnTo>
                      <a:pt x="762000" y="5316071"/>
                    </a:lnTo>
                    <a:cubicBezTo>
                      <a:pt x="746433" y="5362776"/>
                      <a:pt x="763233" y="5325735"/>
                      <a:pt x="735106" y="5360895"/>
                    </a:cubicBezTo>
                    <a:cubicBezTo>
                      <a:pt x="723828" y="5374992"/>
                      <a:pt x="715900" y="5395726"/>
                      <a:pt x="699247" y="5405718"/>
                    </a:cubicBezTo>
                    <a:cubicBezTo>
                      <a:pt x="632979" y="5445478"/>
                      <a:pt x="713455" y="5378214"/>
                      <a:pt x="645459" y="5432612"/>
                    </a:cubicBezTo>
                    <a:cubicBezTo>
                      <a:pt x="638859" y="5437892"/>
                      <a:pt x="634130" y="5445262"/>
                      <a:pt x="627530" y="5450542"/>
                    </a:cubicBezTo>
                    <a:cubicBezTo>
                      <a:pt x="602706" y="5470402"/>
                      <a:pt x="602146" y="5467968"/>
                      <a:pt x="573742" y="5477436"/>
                    </a:cubicBezTo>
                    <a:cubicBezTo>
                      <a:pt x="531201" y="5519977"/>
                      <a:pt x="553920" y="5507950"/>
                      <a:pt x="510989" y="5522259"/>
                    </a:cubicBezTo>
                    <a:cubicBezTo>
                      <a:pt x="505012" y="5531224"/>
                      <a:pt x="501168" y="5542058"/>
                      <a:pt x="493059" y="5549153"/>
                    </a:cubicBezTo>
                    <a:cubicBezTo>
                      <a:pt x="476842" y="5563343"/>
                      <a:pt x="439271" y="5585012"/>
                      <a:pt x="439271" y="5585012"/>
                    </a:cubicBezTo>
                    <a:cubicBezTo>
                      <a:pt x="431127" y="5597228"/>
                      <a:pt x="417606" y="5621320"/>
                      <a:pt x="403412" y="5629836"/>
                    </a:cubicBezTo>
                    <a:cubicBezTo>
                      <a:pt x="395309" y="5634698"/>
                      <a:pt x="385483" y="5635812"/>
                      <a:pt x="376518" y="5638800"/>
                    </a:cubicBezTo>
                    <a:lnTo>
                      <a:pt x="340659" y="5674659"/>
                    </a:lnTo>
                    <a:cubicBezTo>
                      <a:pt x="334683" y="5680636"/>
                      <a:pt x="330748" y="5689916"/>
                      <a:pt x="322730" y="5692589"/>
                    </a:cubicBezTo>
                    <a:lnTo>
                      <a:pt x="295836" y="5701553"/>
                    </a:lnTo>
                    <a:cubicBezTo>
                      <a:pt x="280895" y="5716494"/>
                      <a:pt x="262733" y="5728795"/>
                      <a:pt x="251012" y="5746377"/>
                    </a:cubicBezTo>
                    <a:cubicBezTo>
                      <a:pt x="223707" y="5787335"/>
                      <a:pt x="240700" y="5765655"/>
                      <a:pt x="197224" y="5809130"/>
                    </a:cubicBezTo>
                    <a:lnTo>
                      <a:pt x="179294" y="5827059"/>
                    </a:lnTo>
                    <a:lnTo>
                      <a:pt x="161365" y="5844989"/>
                    </a:lnTo>
                    <a:cubicBezTo>
                      <a:pt x="158377" y="5853954"/>
                      <a:pt x="159082" y="5865201"/>
                      <a:pt x="152400" y="5871883"/>
                    </a:cubicBezTo>
                    <a:cubicBezTo>
                      <a:pt x="145718" y="5878565"/>
                      <a:pt x="133711" y="5876160"/>
                      <a:pt x="125506" y="5880848"/>
                    </a:cubicBezTo>
                    <a:cubicBezTo>
                      <a:pt x="112533" y="5888261"/>
                      <a:pt x="101600" y="5898777"/>
                      <a:pt x="89647" y="5907742"/>
                    </a:cubicBezTo>
                    <a:cubicBezTo>
                      <a:pt x="83671" y="5916707"/>
                      <a:pt x="80131" y="5927906"/>
                      <a:pt x="71718" y="5934636"/>
                    </a:cubicBezTo>
                    <a:cubicBezTo>
                      <a:pt x="64339" y="5940539"/>
                      <a:pt x="51506" y="5936918"/>
                      <a:pt x="44824" y="5943600"/>
                    </a:cubicBezTo>
                    <a:cubicBezTo>
                      <a:pt x="38142" y="5950282"/>
                      <a:pt x="40085" y="5962043"/>
                      <a:pt x="35859" y="5970495"/>
                    </a:cubicBezTo>
                    <a:cubicBezTo>
                      <a:pt x="31041" y="5980132"/>
                      <a:pt x="22748" y="5987752"/>
                      <a:pt x="17930" y="5997389"/>
                    </a:cubicBezTo>
                    <a:cubicBezTo>
                      <a:pt x="13704" y="6005841"/>
                      <a:pt x="12475" y="6015509"/>
                      <a:pt x="8965" y="6024283"/>
                    </a:cubicBezTo>
                    <a:cubicBezTo>
                      <a:pt x="6483" y="6030487"/>
                      <a:pt x="2988" y="6036236"/>
                      <a:pt x="0" y="6042212"/>
                    </a:cubicBezTo>
                  </a:path>
                </a:pathLst>
              </a:custGeom>
              <a:noFill/>
              <a:ln w="6667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4858871" y="2088776"/>
                <a:ext cx="3845858" cy="762000"/>
              </a:xfrm>
              <a:custGeom>
                <a:avLst/>
                <a:gdLst>
                  <a:gd name="connsiteX0" fmla="*/ 3845858 w 3845858"/>
                  <a:gd name="connsiteY0" fmla="*/ 80683 h 762000"/>
                  <a:gd name="connsiteX1" fmla="*/ 3783105 w 3845858"/>
                  <a:gd name="connsiteY1" fmla="*/ 17930 h 762000"/>
                  <a:gd name="connsiteX2" fmla="*/ 3729317 w 3845858"/>
                  <a:gd name="connsiteY2" fmla="*/ 0 h 762000"/>
                  <a:gd name="connsiteX3" fmla="*/ 3523129 w 3845858"/>
                  <a:gd name="connsiteY3" fmla="*/ 8965 h 762000"/>
                  <a:gd name="connsiteX4" fmla="*/ 3460376 w 3845858"/>
                  <a:gd name="connsiteY4" fmla="*/ 35859 h 762000"/>
                  <a:gd name="connsiteX5" fmla="*/ 3406588 w 3845858"/>
                  <a:gd name="connsiteY5" fmla="*/ 53789 h 762000"/>
                  <a:gd name="connsiteX6" fmla="*/ 3388658 w 3845858"/>
                  <a:gd name="connsiteY6" fmla="*/ 71718 h 762000"/>
                  <a:gd name="connsiteX7" fmla="*/ 3361764 w 3845858"/>
                  <a:gd name="connsiteY7" fmla="*/ 80683 h 762000"/>
                  <a:gd name="connsiteX8" fmla="*/ 3325905 w 3845858"/>
                  <a:gd name="connsiteY8" fmla="*/ 89648 h 762000"/>
                  <a:gd name="connsiteX9" fmla="*/ 3281082 w 3845858"/>
                  <a:gd name="connsiteY9" fmla="*/ 98612 h 762000"/>
                  <a:gd name="connsiteX10" fmla="*/ 3227294 w 3845858"/>
                  <a:gd name="connsiteY10" fmla="*/ 116542 h 762000"/>
                  <a:gd name="connsiteX11" fmla="*/ 3173505 w 3845858"/>
                  <a:gd name="connsiteY11" fmla="*/ 143436 h 762000"/>
                  <a:gd name="connsiteX12" fmla="*/ 3155576 w 3845858"/>
                  <a:gd name="connsiteY12" fmla="*/ 170330 h 762000"/>
                  <a:gd name="connsiteX13" fmla="*/ 3128682 w 3845858"/>
                  <a:gd name="connsiteY13" fmla="*/ 179295 h 762000"/>
                  <a:gd name="connsiteX14" fmla="*/ 3074894 w 3845858"/>
                  <a:gd name="connsiteY14" fmla="*/ 206189 h 762000"/>
                  <a:gd name="connsiteX15" fmla="*/ 2895600 w 3845858"/>
                  <a:gd name="connsiteY15" fmla="*/ 197224 h 762000"/>
                  <a:gd name="connsiteX16" fmla="*/ 2868705 w 3845858"/>
                  <a:gd name="connsiteY16" fmla="*/ 188259 h 762000"/>
                  <a:gd name="connsiteX17" fmla="*/ 2770094 w 3845858"/>
                  <a:gd name="connsiteY17" fmla="*/ 170330 h 762000"/>
                  <a:gd name="connsiteX18" fmla="*/ 2743200 w 3845858"/>
                  <a:gd name="connsiteY18" fmla="*/ 161365 h 762000"/>
                  <a:gd name="connsiteX19" fmla="*/ 2537011 w 3845858"/>
                  <a:gd name="connsiteY19" fmla="*/ 170330 h 762000"/>
                  <a:gd name="connsiteX20" fmla="*/ 2456329 w 3845858"/>
                  <a:gd name="connsiteY20" fmla="*/ 215153 h 762000"/>
                  <a:gd name="connsiteX21" fmla="*/ 2429435 w 3845858"/>
                  <a:gd name="connsiteY21" fmla="*/ 233083 h 762000"/>
                  <a:gd name="connsiteX22" fmla="*/ 2411505 w 3845858"/>
                  <a:gd name="connsiteY22" fmla="*/ 251012 h 762000"/>
                  <a:gd name="connsiteX23" fmla="*/ 2384611 w 3845858"/>
                  <a:gd name="connsiteY23" fmla="*/ 259977 h 762000"/>
                  <a:gd name="connsiteX24" fmla="*/ 2339788 w 3845858"/>
                  <a:gd name="connsiteY24" fmla="*/ 322730 h 762000"/>
                  <a:gd name="connsiteX25" fmla="*/ 2321858 w 3845858"/>
                  <a:gd name="connsiteY25" fmla="*/ 340659 h 762000"/>
                  <a:gd name="connsiteX26" fmla="*/ 2303929 w 3845858"/>
                  <a:gd name="connsiteY26" fmla="*/ 358589 h 762000"/>
                  <a:gd name="connsiteX27" fmla="*/ 2268070 w 3845858"/>
                  <a:gd name="connsiteY27" fmla="*/ 394448 h 762000"/>
                  <a:gd name="connsiteX28" fmla="*/ 2259105 w 3845858"/>
                  <a:gd name="connsiteY28" fmla="*/ 421342 h 762000"/>
                  <a:gd name="connsiteX29" fmla="*/ 2205317 w 3845858"/>
                  <a:gd name="connsiteY29" fmla="*/ 457200 h 762000"/>
                  <a:gd name="connsiteX30" fmla="*/ 2169458 w 3845858"/>
                  <a:gd name="connsiteY30" fmla="*/ 493059 h 762000"/>
                  <a:gd name="connsiteX31" fmla="*/ 2151529 w 3845858"/>
                  <a:gd name="connsiteY31" fmla="*/ 510989 h 762000"/>
                  <a:gd name="connsiteX32" fmla="*/ 2061882 w 3845858"/>
                  <a:gd name="connsiteY32" fmla="*/ 537883 h 762000"/>
                  <a:gd name="connsiteX33" fmla="*/ 1981200 w 3845858"/>
                  <a:gd name="connsiteY33" fmla="*/ 546848 h 762000"/>
                  <a:gd name="connsiteX34" fmla="*/ 1945341 w 3845858"/>
                  <a:gd name="connsiteY34" fmla="*/ 555812 h 762000"/>
                  <a:gd name="connsiteX35" fmla="*/ 1819835 w 3845858"/>
                  <a:gd name="connsiteY35" fmla="*/ 537883 h 762000"/>
                  <a:gd name="connsiteX36" fmla="*/ 1775011 w 3845858"/>
                  <a:gd name="connsiteY36" fmla="*/ 528918 h 762000"/>
                  <a:gd name="connsiteX37" fmla="*/ 1712258 w 3845858"/>
                  <a:gd name="connsiteY37" fmla="*/ 510989 h 762000"/>
                  <a:gd name="connsiteX38" fmla="*/ 1586753 w 3845858"/>
                  <a:gd name="connsiteY38" fmla="*/ 519953 h 762000"/>
                  <a:gd name="connsiteX39" fmla="*/ 1541929 w 3845858"/>
                  <a:gd name="connsiteY39" fmla="*/ 546848 h 762000"/>
                  <a:gd name="connsiteX40" fmla="*/ 1497105 w 3845858"/>
                  <a:gd name="connsiteY40" fmla="*/ 582706 h 762000"/>
                  <a:gd name="connsiteX41" fmla="*/ 1488141 w 3845858"/>
                  <a:gd name="connsiteY41" fmla="*/ 609600 h 762000"/>
                  <a:gd name="connsiteX42" fmla="*/ 1470211 w 3845858"/>
                  <a:gd name="connsiteY42" fmla="*/ 627530 h 762000"/>
                  <a:gd name="connsiteX43" fmla="*/ 1443317 w 3845858"/>
                  <a:gd name="connsiteY43" fmla="*/ 636495 h 762000"/>
                  <a:gd name="connsiteX44" fmla="*/ 1290917 w 3845858"/>
                  <a:gd name="connsiteY44" fmla="*/ 645459 h 762000"/>
                  <a:gd name="connsiteX45" fmla="*/ 1210235 w 3845858"/>
                  <a:gd name="connsiteY45" fmla="*/ 654424 h 762000"/>
                  <a:gd name="connsiteX46" fmla="*/ 1138517 w 3845858"/>
                  <a:gd name="connsiteY46" fmla="*/ 627530 h 762000"/>
                  <a:gd name="connsiteX47" fmla="*/ 1093694 w 3845858"/>
                  <a:gd name="connsiteY47" fmla="*/ 618565 h 762000"/>
                  <a:gd name="connsiteX48" fmla="*/ 896470 w 3845858"/>
                  <a:gd name="connsiteY48" fmla="*/ 591671 h 762000"/>
                  <a:gd name="connsiteX49" fmla="*/ 663388 w 3845858"/>
                  <a:gd name="connsiteY49" fmla="*/ 609600 h 762000"/>
                  <a:gd name="connsiteX50" fmla="*/ 609600 w 3845858"/>
                  <a:gd name="connsiteY50" fmla="*/ 627530 h 762000"/>
                  <a:gd name="connsiteX51" fmla="*/ 537882 w 3845858"/>
                  <a:gd name="connsiteY51" fmla="*/ 663389 h 762000"/>
                  <a:gd name="connsiteX52" fmla="*/ 439270 w 3845858"/>
                  <a:gd name="connsiteY52" fmla="*/ 690283 h 762000"/>
                  <a:gd name="connsiteX53" fmla="*/ 331694 w 3845858"/>
                  <a:gd name="connsiteY53" fmla="*/ 699248 h 762000"/>
                  <a:gd name="connsiteX54" fmla="*/ 26894 w 3845858"/>
                  <a:gd name="connsiteY54" fmla="*/ 726142 h 762000"/>
                  <a:gd name="connsiteX55" fmla="*/ 0 w 3845858"/>
                  <a:gd name="connsiteY55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845858" h="762000">
                    <a:moveTo>
                      <a:pt x="3845858" y="80683"/>
                    </a:moveTo>
                    <a:cubicBezTo>
                      <a:pt x="3824240" y="53660"/>
                      <a:pt x="3814112" y="31711"/>
                      <a:pt x="3783105" y="17930"/>
                    </a:cubicBezTo>
                    <a:cubicBezTo>
                      <a:pt x="3765835" y="10254"/>
                      <a:pt x="3729317" y="0"/>
                      <a:pt x="3729317" y="0"/>
                    </a:cubicBezTo>
                    <a:cubicBezTo>
                      <a:pt x="3660588" y="2988"/>
                      <a:pt x="3591735" y="3883"/>
                      <a:pt x="3523129" y="8965"/>
                    </a:cubicBezTo>
                    <a:cubicBezTo>
                      <a:pt x="3473331" y="12654"/>
                      <a:pt x="3500571" y="17995"/>
                      <a:pt x="3460376" y="35859"/>
                    </a:cubicBezTo>
                    <a:cubicBezTo>
                      <a:pt x="3443106" y="43535"/>
                      <a:pt x="3406588" y="53789"/>
                      <a:pt x="3406588" y="53789"/>
                    </a:cubicBezTo>
                    <a:cubicBezTo>
                      <a:pt x="3400611" y="59765"/>
                      <a:pt x="3395906" y="67370"/>
                      <a:pt x="3388658" y="71718"/>
                    </a:cubicBezTo>
                    <a:cubicBezTo>
                      <a:pt x="3380555" y="76580"/>
                      <a:pt x="3370850" y="78087"/>
                      <a:pt x="3361764" y="80683"/>
                    </a:cubicBezTo>
                    <a:cubicBezTo>
                      <a:pt x="3349917" y="84068"/>
                      <a:pt x="3337933" y="86975"/>
                      <a:pt x="3325905" y="89648"/>
                    </a:cubicBezTo>
                    <a:cubicBezTo>
                      <a:pt x="3311031" y="92953"/>
                      <a:pt x="3295782" y="94603"/>
                      <a:pt x="3281082" y="98612"/>
                    </a:cubicBezTo>
                    <a:cubicBezTo>
                      <a:pt x="3262849" y="103585"/>
                      <a:pt x="3243019" y="106059"/>
                      <a:pt x="3227294" y="116542"/>
                    </a:cubicBezTo>
                    <a:cubicBezTo>
                      <a:pt x="3192537" y="139713"/>
                      <a:pt x="3210621" y="131064"/>
                      <a:pt x="3173505" y="143436"/>
                    </a:cubicBezTo>
                    <a:cubicBezTo>
                      <a:pt x="3167529" y="152401"/>
                      <a:pt x="3163989" y="163599"/>
                      <a:pt x="3155576" y="170330"/>
                    </a:cubicBezTo>
                    <a:cubicBezTo>
                      <a:pt x="3148197" y="176233"/>
                      <a:pt x="3137134" y="175069"/>
                      <a:pt x="3128682" y="179295"/>
                    </a:cubicBezTo>
                    <a:cubicBezTo>
                      <a:pt x="3059169" y="214052"/>
                      <a:pt x="3142493" y="183655"/>
                      <a:pt x="3074894" y="206189"/>
                    </a:cubicBezTo>
                    <a:cubicBezTo>
                      <a:pt x="3015129" y="203201"/>
                      <a:pt x="2955214" y="202408"/>
                      <a:pt x="2895600" y="197224"/>
                    </a:cubicBezTo>
                    <a:cubicBezTo>
                      <a:pt x="2886186" y="196405"/>
                      <a:pt x="2877930" y="190309"/>
                      <a:pt x="2868705" y="188259"/>
                    </a:cubicBezTo>
                    <a:cubicBezTo>
                      <a:pt x="2796764" y="172273"/>
                      <a:pt x="2835359" y="186647"/>
                      <a:pt x="2770094" y="170330"/>
                    </a:cubicBezTo>
                    <a:cubicBezTo>
                      <a:pt x="2760927" y="168038"/>
                      <a:pt x="2752165" y="164353"/>
                      <a:pt x="2743200" y="161365"/>
                    </a:cubicBezTo>
                    <a:cubicBezTo>
                      <a:pt x="2674470" y="164353"/>
                      <a:pt x="2605603" y="165054"/>
                      <a:pt x="2537011" y="170330"/>
                    </a:cubicBezTo>
                    <a:cubicBezTo>
                      <a:pt x="2510257" y="172388"/>
                      <a:pt x="2471045" y="205343"/>
                      <a:pt x="2456329" y="215153"/>
                    </a:cubicBezTo>
                    <a:cubicBezTo>
                      <a:pt x="2447364" y="221130"/>
                      <a:pt x="2437054" y="225465"/>
                      <a:pt x="2429435" y="233083"/>
                    </a:cubicBezTo>
                    <a:cubicBezTo>
                      <a:pt x="2423458" y="239059"/>
                      <a:pt x="2418753" y="246664"/>
                      <a:pt x="2411505" y="251012"/>
                    </a:cubicBezTo>
                    <a:cubicBezTo>
                      <a:pt x="2403402" y="255874"/>
                      <a:pt x="2393576" y="256989"/>
                      <a:pt x="2384611" y="259977"/>
                    </a:cubicBezTo>
                    <a:cubicBezTo>
                      <a:pt x="2370302" y="302907"/>
                      <a:pt x="2382328" y="280190"/>
                      <a:pt x="2339788" y="322730"/>
                    </a:cubicBezTo>
                    <a:lnTo>
                      <a:pt x="2321858" y="340659"/>
                    </a:lnTo>
                    <a:lnTo>
                      <a:pt x="2303929" y="358589"/>
                    </a:lnTo>
                    <a:cubicBezTo>
                      <a:pt x="2280022" y="430306"/>
                      <a:pt x="2315882" y="346636"/>
                      <a:pt x="2268070" y="394448"/>
                    </a:cubicBezTo>
                    <a:cubicBezTo>
                      <a:pt x="2261388" y="401130"/>
                      <a:pt x="2265787" y="414660"/>
                      <a:pt x="2259105" y="421342"/>
                    </a:cubicBezTo>
                    <a:cubicBezTo>
                      <a:pt x="2243868" y="436579"/>
                      <a:pt x="2220554" y="441963"/>
                      <a:pt x="2205317" y="457200"/>
                    </a:cubicBezTo>
                    <a:lnTo>
                      <a:pt x="2169458" y="493059"/>
                    </a:lnTo>
                    <a:cubicBezTo>
                      <a:pt x="2163482" y="499036"/>
                      <a:pt x="2159547" y="508316"/>
                      <a:pt x="2151529" y="510989"/>
                    </a:cubicBezTo>
                    <a:cubicBezTo>
                      <a:pt x="2130589" y="517969"/>
                      <a:pt x="2087041" y="534012"/>
                      <a:pt x="2061882" y="537883"/>
                    </a:cubicBezTo>
                    <a:cubicBezTo>
                      <a:pt x="2035137" y="541998"/>
                      <a:pt x="2008094" y="543860"/>
                      <a:pt x="1981200" y="546848"/>
                    </a:cubicBezTo>
                    <a:cubicBezTo>
                      <a:pt x="1969247" y="549836"/>
                      <a:pt x="1957662" y="555812"/>
                      <a:pt x="1945341" y="555812"/>
                    </a:cubicBezTo>
                    <a:cubicBezTo>
                      <a:pt x="1808824" y="555812"/>
                      <a:pt x="1886199" y="554475"/>
                      <a:pt x="1819835" y="537883"/>
                    </a:cubicBezTo>
                    <a:cubicBezTo>
                      <a:pt x="1805053" y="534187"/>
                      <a:pt x="1789885" y="532224"/>
                      <a:pt x="1775011" y="528918"/>
                    </a:cubicBezTo>
                    <a:cubicBezTo>
                      <a:pt x="1741249" y="521415"/>
                      <a:pt x="1742203" y="520969"/>
                      <a:pt x="1712258" y="510989"/>
                    </a:cubicBezTo>
                    <a:cubicBezTo>
                      <a:pt x="1670423" y="513977"/>
                      <a:pt x="1628407" y="515053"/>
                      <a:pt x="1586753" y="519953"/>
                    </a:cubicBezTo>
                    <a:cubicBezTo>
                      <a:pt x="1554809" y="523711"/>
                      <a:pt x="1563884" y="529283"/>
                      <a:pt x="1541929" y="546848"/>
                    </a:cubicBezTo>
                    <a:cubicBezTo>
                      <a:pt x="1485373" y="592094"/>
                      <a:pt x="1540406" y="539407"/>
                      <a:pt x="1497105" y="582706"/>
                    </a:cubicBezTo>
                    <a:cubicBezTo>
                      <a:pt x="1494117" y="591671"/>
                      <a:pt x="1493003" y="601497"/>
                      <a:pt x="1488141" y="609600"/>
                    </a:cubicBezTo>
                    <a:cubicBezTo>
                      <a:pt x="1483792" y="616848"/>
                      <a:pt x="1477459" y="623181"/>
                      <a:pt x="1470211" y="627530"/>
                    </a:cubicBezTo>
                    <a:cubicBezTo>
                      <a:pt x="1462108" y="632392"/>
                      <a:pt x="1452720" y="635555"/>
                      <a:pt x="1443317" y="636495"/>
                    </a:cubicBezTo>
                    <a:cubicBezTo>
                      <a:pt x="1392682" y="641558"/>
                      <a:pt x="1341655" y="641556"/>
                      <a:pt x="1290917" y="645459"/>
                    </a:cubicBezTo>
                    <a:cubicBezTo>
                      <a:pt x="1263937" y="647534"/>
                      <a:pt x="1237129" y="651436"/>
                      <a:pt x="1210235" y="654424"/>
                    </a:cubicBezTo>
                    <a:cubicBezTo>
                      <a:pt x="1061575" y="624691"/>
                      <a:pt x="1244041" y="667102"/>
                      <a:pt x="1138517" y="627530"/>
                    </a:cubicBezTo>
                    <a:cubicBezTo>
                      <a:pt x="1124250" y="622180"/>
                      <a:pt x="1108744" y="620941"/>
                      <a:pt x="1093694" y="618565"/>
                    </a:cubicBezTo>
                    <a:cubicBezTo>
                      <a:pt x="1012637" y="605767"/>
                      <a:pt x="971185" y="601011"/>
                      <a:pt x="896470" y="591671"/>
                    </a:cubicBezTo>
                    <a:cubicBezTo>
                      <a:pt x="876406" y="592925"/>
                      <a:pt x="704572" y="601878"/>
                      <a:pt x="663388" y="609600"/>
                    </a:cubicBezTo>
                    <a:cubicBezTo>
                      <a:pt x="644812" y="613083"/>
                      <a:pt x="609600" y="627530"/>
                      <a:pt x="609600" y="627530"/>
                    </a:cubicBezTo>
                    <a:cubicBezTo>
                      <a:pt x="578306" y="658822"/>
                      <a:pt x="599687" y="642787"/>
                      <a:pt x="537882" y="663389"/>
                    </a:cubicBezTo>
                    <a:cubicBezTo>
                      <a:pt x="508295" y="673251"/>
                      <a:pt x="466217" y="688037"/>
                      <a:pt x="439270" y="690283"/>
                    </a:cubicBezTo>
                    <a:lnTo>
                      <a:pt x="331694" y="699248"/>
                    </a:lnTo>
                    <a:cubicBezTo>
                      <a:pt x="184546" y="736034"/>
                      <a:pt x="284599" y="716230"/>
                      <a:pt x="26894" y="726142"/>
                    </a:cubicBezTo>
                    <a:cubicBezTo>
                      <a:pt x="4239" y="748796"/>
                      <a:pt x="12744" y="736511"/>
                      <a:pt x="0" y="762000"/>
                    </a:cubicBezTo>
                  </a:path>
                </a:pathLst>
              </a:custGeom>
              <a:noFill/>
              <a:ln w="603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8453" y="2469776"/>
                <a:ext cx="761971" cy="76197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8186" y="0"/>
                <a:ext cx="2445269" cy="18502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857" y="1371416"/>
                <a:ext cx="1339675" cy="100475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2477" y="981464"/>
                <a:ext cx="1145752" cy="89233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6161" y="4062114"/>
                <a:ext cx="1017571" cy="985348"/>
              </a:xfrm>
              <a:prstGeom prst="rect">
                <a:avLst/>
              </a:prstGeom>
              <a:solidFill>
                <a:schemeClr val="accent1"/>
              </a:solidFill>
            </p:spPr>
          </p:pic>
          <p:sp>
            <p:nvSpPr>
              <p:cNvPr id="16" name="5-Point Star 15"/>
              <p:cNvSpPr/>
              <p:nvPr/>
            </p:nvSpPr>
            <p:spPr bwMode="auto">
              <a:xfrm>
                <a:off x="3178557" y="4554810"/>
                <a:ext cx="259344" cy="265099"/>
              </a:xfrm>
              <a:prstGeom prst="star5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1757082" y="6172200"/>
                <a:ext cx="265450" cy="282388"/>
              </a:xfrm>
              <a:prstGeom prst="line">
                <a:avLst/>
              </a:prstGeom>
              <a:solidFill>
                <a:schemeClr val="accent1"/>
              </a:solidFill>
              <a:ln w="539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9" name="Oval 28"/>
            <p:cNvSpPr/>
            <p:nvPr/>
          </p:nvSpPr>
          <p:spPr bwMode="auto">
            <a:xfrm>
              <a:off x="3827945" y="3433482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926138" y="2519352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3769690" y="3840499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850841" y="2127681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039127" y="271649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1614198" y="6320302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891211" y="2293810"/>
              <a:ext cx="1647233" cy="4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b="1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0454" y="981464"/>
              <a:ext cx="1246168" cy="1029536"/>
            </a:xfrm>
            <a:prstGeom prst="rect">
              <a:avLst/>
            </a:prstGeom>
            <a:solidFill>
              <a:schemeClr val="accent1"/>
            </a:solidFill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36" y="1670977"/>
            <a:ext cx="1378465" cy="6866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9453E6-0D35-4C59-801E-5C62C15F0F56}"/>
              </a:ext>
            </a:extLst>
          </p:cNvPr>
          <p:cNvSpPr txBox="1"/>
          <p:nvPr/>
        </p:nvSpPr>
        <p:spPr>
          <a:xfrm>
            <a:off x="6485307" y="3949082"/>
            <a:ext cx="5281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ONDE? O QUÊ? QUANDO? COMO?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ALOCAR UMA ESTAÇÃO NEM SEMPRE É A ETAPA MAIS DIFÍCIL, O QUE TEMOS QUE TER EM MENTE É: MONITORAR SEDIMENTOS EM SUSPENÇÃO, DE FUNDO, DE DEPÓSITO? E O MÉTODO, IGUAL INCREMENTO DE DESCARGA, IGUAL INCREMENTO DE LARGURA?</a:t>
            </a:r>
          </a:p>
        </p:txBody>
      </p:sp>
    </p:spTree>
    <p:extLst>
      <p:ext uri="{BB962C8B-B14F-4D97-AF65-F5344CB8AC3E}">
        <p14:creationId xmlns:p14="http://schemas.microsoft.com/office/powerpoint/2010/main" val="319626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2391991" y="1847850"/>
            <a:ext cx="8132435" cy="5181600"/>
            <a:chOff x="2268166" y="914400"/>
            <a:chExt cx="8132435" cy="5181600"/>
          </a:xfrm>
        </p:grpSpPr>
        <p:sp>
          <p:nvSpPr>
            <p:cNvPr id="5" name="Freeform 4"/>
            <p:cNvSpPr/>
            <p:nvPr/>
          </p:nvSpPr>
          <p:spPr bwMode="auto">
            <a:xfrm>
              <a:off x="3463612" y="2002703"/>
              <a:ext cx="2108147" cy="1665634"/>
            </a:xfrm>
            <a:custGeom>
              <a:avLst/>
              <a:gdLst>
                <a:gd name="connsiteX0" fmla="*/ 0 w 2115703"/>
                <a:gd name="connsiteY0" fmla="*/ 0 h 2250141"/>
                <a:gd name="connsiteX1" fmla="*/ 35859 w 2115703"/>
                <a:gd name="connsiteY1" fmla="*/ 44823 h 2250141"/>
                <a:gd name="connsiteX2" fmla="*/ 53788 w 2115703"/>
                <a:gd name="connsiteY2" fmla="*/ 62753 h 2250141"/>
                <a:gd name="connsiteX3" fmla="*/ 89647 w 2115703"/>
                <a:gd name="connsiteY3" fmla="*/ 116541 h 2250141"/>
                <a:gd name="connsiteX4" fmla="*/ 116541 w 2115703"/>
                <a:gd name="connsiteY4" fmla="*/ 134470 h 2250141"/>
                <a:gd name="connsiteX5" fmla="*/ 134471 w 2115703"/>
                <a:gd name="connsiteY5" fmla="*/ 152400 h 2250141"/>
                <a:gd name="connsiteX6" fmla="*/ 161365 w 2115703"/>
                <a:gd name="connsiteY6" fmla="*/ 161364 h 2250141"/>
                <a:gd name="connsiteX7" fmla="*/ 179294 w 2115703"/>
                <a:gd name="connsiteY7" fmla="*/ 188259 h 2250141"/>
                <a:gd name="connsiteX8" fmla="*/ 206188 w 2115703"/>
                <a:gd name="connsiteY8" fmla="*/ 197223 h 2250141"/>
                <a:gd name="connsiteX9" fmla="*/ 215153 w 2115703"/>
                <a:gd name="connsiteY9" fmla="*/ 224117 h 2250141"/>
                <a:gd name="connsiteX10" fmla="*/ 259977 w 2115703"/>
                <a:gd name="connsiteY10" fmla="*/ 268941 h 2250141"/>
                <a:gd name="connsiteX11" fmla="*/ 295836 w 2115703"/>
                <a:gd name="connsiteY11" fmla="*/ 340659 h 2250141"/>
                <a:gd name="connsiteX12" fmla="*/ 313765 w 2115703"/>
                <a:gd name="connsiteY12" fmla="*/ 367553 h 2250141"/>
                <a:gd name="connsiteX13" fmla="*/ 340659 w 2115703"/>
                <a:gd name="connsiteY13" fmla="*/ 385482 h 2250141"/>
                <a:gd name="connsiteX14" fmla="*/ 376518 w 2115703"/>
                <a:gd name="connsiteY14" fmla="*/ 421341 h 2250141"/>
                <a:gd name="connsiteX15" fmla="*/ 385483 w 2115703"/>
                <a:gd name="connsiteY15" fmla="*/ 448235 h 2250141"/>
                <a:gd name="connsiteX16" fmla="*/ 412377 w 2115703"/>
                <a:gd name="connsiteY16" fmla="*/ 466164 h 2250141"/>
                <a:gd name="connsiteX17" fmla="*/ 439271 w 2115703"/>
                <a:gd name="connsiteY17" fmla="*/ 493059 h 2250141"/>
                <a:gd name="connsiteX18" fmla="*/ 475130 w 2115703"/>
                <a:gd name="connsiteY18" fmla="*/ 546847 h 2250141"/>
                <a:gd name="connsiteX19" fmla="*/ 484094 w 2115703"/>
                <a:gd name="connsiteY19" fmla="*/ 573741 h 2250141"/>
                <a:gd name="connsiteX20" fmla="*/ 528918 w 2115703"/>
                <a:gd name="connsiteY20" fmla="*/ 609600 h 2250141"/>
                <a:gd name="connsiteX21" fmla="*/ 546847 w 2115703"/>
                <a:gd name="connsiteY21" fmla="*/ 636494 h 2250141"/>
                <a:gd name="connsiteX22" fmla="*/ 573741 w 2115703"/>
                <a:gd name="connsiteY22" fmla="*/ 645459 h 2250141"/>
                <a:gd name="connsiteX23" fmla="*/ 600636 w 2115703"/>
                <a:gd name="connsiteY23" fmla="*/ 663388 h 2250141"/>
                <a:gd name="connsiteX24" fmla="*/ 627530 w 2115703"/>
                <a:gd name="connsiteY24" fmla="*/ 672353 h 2250141"/>
                <a:gd name="connsiteX25" fmla="*/ 654424 w 2115703"/>
                <a:gd name="connsiteY25" fmla="*/ 690282 h 2250141"/>
                <a:gd name="connsiteX26" fmla="*/ 690283 w 2115703"/>
                <a:gd name="connsiteY26" fmla="*/ 726141 h 2250141"/>
                <a:gd name="connsiteX27" fmla="*/ 717177 w 2115703"/>
                <a:gd name="connsiteY27" fmla="*/ 735106 h 2250141"/>
                <a:gd name="connsiteX28" fmla="*/ 726141 w 2115703"/>
                <a:gd name="connsiteY28" fmla="*/ 770964 h 2250141"/>
                <a:gd name="connsiteX29" fmla="*/ 753036 w 2115703"/>
                <a:gd name="connsiteY29" fmla="*/ 779929 h 2250141"/>
                <a:gd name="connsiteX30" fmla="*/ 770965 w 2115703"/>
                <a:gd name="connsiteY30" fmla="*/ 797859 h 2250141"/>
                <a:gd name="connsiteX31" fmla="*/ 824753 w 2115703"/>
                <a:gd name="connsiteY31" fmla="*/ 905435 h 2250141"/>
                <a:gd name="connsiteX32" fmla="*/ 860612 w 2115703"/>
                <a:gd name="connsiteY32" fmla="*/ 941294 h 2250141"/>
                <a:gd name="connsiteX33" fmla="*/ 887506 w 2115703"/>
                <a:gd name="connsiteY33" fmla="*/ 995082 h 2250141"/>
                <a:gd name="connsiteX34" fmla="*/ 932330 w 2115703"/>
                <a:gd name="connsiteY34" fmla="*/ 1039906 h 2250141"/>
                <a:gd name="connsiteX35" fmla="*/ 959224 w 2115703"/>
                <a:gd name="connsiteY35" fmla="*/ 1048870 h 2250141"/>
                <a:gd name="connsiteX36" fmla="*/ 977153 w 2115703"/>
                <a:gd name="connsiteY36" fmla="*/ 1066800 h 2250141"/>
                <a:gd name="connsiteX37" fmla="*/ 1021977 w 2115703"/>
                <a:gd name="connsiteY37" fmla="*/ 1075764 h 2250141"/>
                <a:gd name="connsiteX38" fmla="*/ 1048871 w 2115703"/>
                <a:gd name="connsiteY38" fmla="*/ 1084729 h 2250141"/>
                <a:gd name="connsiteX39" fmla="*/ 1120588 w 2115703"/>
                <a:gd name="connsiteY39" fmla="*/ 1111623 h 2250141"/>
                <a:gd name="connsiteX40" fmla="*/ 1147483 w 2115703"/>
                <a:gd name="connsiteY40" fmla="*/ 1129553 h 2250141"/>
                <a:gd name="connsiteX41" fmla="*/ 1183341 w 2115703"/>
                <a:gd name="connsiteY41" fmla="*/ 1138517 h 2250141"/>
                <a:gd name="connsiteX42" fmla="*/ 1201271 w 2115703"/>
                <a:gd name="connsiteY42" fmla="*/ 1156447 h 2250141"/>
                <a:gd name="connsiteX43" fmla="*/ 1228165 w 2115703"/>
                <a:gd name="connsiteY43" fmla="*/ 1174376 h 2250141"/>
                <a:gd name="connsiteX44" fmla="*/ 1237130 w 2115703"/>
                <a:gd name="connsiteY44" fmla="*/ 1201270 h 2250141"/>
                <a:gd name="connsiteX45" fmla="*/ 1255059 w 2115703"/>
                <a:gd name="connsiteY45" fmla="*/ 1219200 h 2250141"/>
                <a:gd name="connsiteX46" fmla="*/ 1308847 w 2115703"/>
                <a:gd name="connsiteY46" fmla="*/ 1281953 h 2250141"/>
                <a:gd name="connsiteX47" fmla="*/ 1362636 w 2115703"/>
                <a:gd name="connsiteY47" fmla="*/ 1299882 h 2250141"/>
                <a:gd name="connsiteX48" fmla="*/ 1389530 w 2115703"/>
                <a:gd name="connsiteY48" fmla="*/ 1308847 h 2250141"/>
                <a:gd name="connsiteX49" fmla="*/ 1425388 w 2115703"/>
                <a:gd name="connsiteY49" fmla="*/ 1317812 h 2250141"/>
                <a:gd name="connsiteX50" fmla="*/ 1479177 w 2115703"/>
                <a:gd name="connsiteY50" fmla="*/ 1335741 h 2250141"/>
                <a:gd name="connsiteX51" fmla="*/ 1550894 w 2115703"/>
                <a:gd name="connsiteY51" fmla="*/ 1353670 h 2250141"/>
                <a:gd name="connsiteX52" fmla="*/ 1586753 w 2115703"/>
                <a:gd name="connsiteY52" fmla="*/ 1371600 h 2250141"/>
                <a:gd name="connsiteX53" fmla="*/ 1640541 w 2115703"/>
                <a:gd name="connsiteY53" fmla="*/ 1389529 h 2250141"/>
                <a:gd name="connsiteX54" fmla="*/ 1667436 w 2115703"/>
                <a:gd name="connsiteY54" fmla="*/ 1398494 h 2250141"/>
                <a:gd name="connsiteX55" fmla="*/ 1694330 w 2115703"/>
                <a:gd name="connsiteY55" fmla="*/ 1407459 h 2250141"/>
                <a:gd name="connsiteX56" fmla="*/ 1721224 w 2115703"/>
                <a:gd name="connsiteY56" fmla="*/ 1425388 h 2250141"/>
                <a:gd name="connsiteX57" fmla="*/ 1730188 w 2115703"/>
                <a:gd name="connsiteY57" fmla="*/ 1452282 h 2250141"/>
                <a:gd name="connsiteX58" fmla="*/ 1801906 w 2115703"/>
                <a:gd name="connsiteY58" fmla="*/ 1506070 h 2250141"/>
                <a:gd name="connsiteX59" fmla="*/ 1819836 w 2115703"/>
                <a:gd name="connsiteY59" fmla="*/ 1524000 h 2250141"/>
                <a:gd name="connsiteX60" fmla="*/ 1837765 w 2115703"/>
                <a:gd name="connsiteY60" fmla="*/ 1550894 h 2250141"/>
                <a:gd name="connsiteX61" fmla="*/ 1864659 w 2115703"/>
                <a:gd name="connsiteY61" fmla="*/ 1568823 h 2250141"/>
                <a:gd name="connsiteX62" fmla="*/ 1927412 w 2115703"/>
                <a:gd name="connsiteY62" fmla="*/ 1640541 h 2250141"/>
                <a:gd name="connsiteX63" fmla="*/ 1972236 w 2115703"/>
                <a:gd name="connsiteY63" fmla="*/ 1676400 h 2250141"/>
                <a:gd name="connsiteX64" fmla="*/ 1981200 w 2115703"/>
                <a:gd name="connsiteY64" fmla="*/ 1703294 h 2250141"/>
                <a:gd name="connsiteX65" fmla="*/ 1999130 w 2115703"/>
                <a:gd name="connsiteY65" fmla="*/ 1721223 h 2250141"/>
                <a:gd name="connsiteX66" fmla="*/ 2026024 w 2115703"/>
                <a:gd name="connsiteY66" fmla="*/ 1810870 h 2250141"/>
                <a:gd name="connsiteX67" fmla="*/ 2052918 w 2115703"/>
                <a:gd name="connsiteY67" fmla="*/ 1972235 h 2250141"/>
                <a:gd name="connsiteX68" fmla="*/ 2079812 w 2115703"/>
                <a:gd name="connsiteY68" fmla="*/ 2026023 h 2250141"/>
                <a:gd name="connsiteX69" fmla="*/ 2106706 w 2115703"/>
                <a:gd name="connsiteY69" fmla="*/ 2079812 h 2250141"/>
                <a:gd name="connsiteX70" fmla="*/ 2115671 w 2115703"/>
                <a:gd name="connsiteY70" fmla="*/ 2250141 h 225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15703" h="2250141">
                  <a:moveTo>
                    <a:pt x="0" y="0"/>
                  </a:moveTo>
                  <a:cubicBezTo>
                    <a:pt x="11953" y="14941"/>
                    <a:pt x="23407" y="30295"/>
                    <a:pt x="35859" y="44823"/>
                  </a:cubicBezTo>
                  <a:cubicBezTo>
                    <a:pt x="41360" y="51240"/>
                    <a:pt x="48717" y="55991"/>
                    <a:pt x="53788" y="62753"/>
                  </a:cubicBezTo>
                  <a:cubicBezTo>
                    <a:pt x="66717" y="79992"/>
                    <a:pt x="71718" y="104588"/>
                    <a:pt x="89647" y="116541"/>
                  </a:cubicBezTo>
                  <a:cubicBezTo>
                    <a:pt x="98612" y="122517"/>
                    <a:pt x="108128" y="127739"/>
                    <a:pt x="116541" y="134470"/>
                  </a:cubicBezTo>
                  <a:cubicBezTo>
                    <a:pt x="123141" y="139750"/>
                    <a:pt x="127223" y="148051"/>
                    <a:pt x="134471" y="152400"/>
                  </a:cubicBezTo>
                  <a:cubicBezTo>
                    <a:pt x="142574" y="157262"/>
                    <a:pt x="152400" y="158376"/>
                    <a:pt x="161365" y="161364"/>
                  </a:cubicBezTo>
                  <a:cubicBezTo>
                    <a:pt x="167341" y="170329"/>
                    <a:pt x="170881" y="181528"/>
                    <a:pt x="179294" y="188259"/>
                  </a:cubicBezTo>
                  <a:cubicBezTo>
                    <a:pt x="186673" y="194162"/>
                    <a:pt x="199506" y="190541"/>
                    <a:pt x="206188" y="197223"/>
                  </a:cubicBezTo>
                  <a:cubicBezTo>
                    <a:pt x="212870" y="203905"/>
                    <a:pt x="209483" y="216557"/>
                    <a:pt x="215153" y="224117"/>
                  </a:cubicBezTo>
                  <a:cubicBezTo>
                    <a:pt x="227831" y="241021"/>
                    <a:pt x="259977" y="268941"/>
                    <a:pt x="259977" y="268941"/>
                  </a:cubicBezTo>
                  <a:cubicBezTo>
                    <a:pt x="290575" y="360736"/>
                    <a:pt x="260072" y="295953"/>
                    <a:pt x="295836" y="340659"/>
                  </a:cubicBezTo>
                  <a:cubicBezTo>
                    <a:pt x="302567" y="349072"/>
                    <a:pt x="306147" y="359935"/>
                    <a:pt x="313765" y="367553"/>
                  </a:cubicBezTo>
                  <a:cubicBezTo>
                    <a:pt x="321383" y="375171"/>
                    <a:pt x="332479" y="378470"/>
                    <a:pt x="340659" y="385482"/>
                  </a:cubicBezTo>
                  <a:cubicBezTo>
                    <a:pt x="353494" y="396483"/>
                    <a:pt x="376518" y="421341"/>
                    <a:pt x="376518" y="421341"/>
                  </a:cubicBezTo>
                  <a:cubicBezTo>
                    <a:pt x="379506" y="430306"/>
                    <a:pt x="379580" y="440856"/>
                    <a:pt x="385483" y="448235"/>
                  </a:cubicBezTo>
                  <a:cubicBezTo>
                    <a:pt x="392214" y="456648"/>
                    <a:pt x="404100" y="459267"/>
                    <a:pt x="412377" y="466164"/>
                  </a:cubicBezTo>
                  <a:cubicBezTo>
                    <a:pt x="422117" y="474280"/>
                    <a:pt x="430306" y="484094"/>
                    <a:pt x="439271" y="493059"/>
                  </a:cubicBezTo>
                  <a:cubicBezTo>
                    <a:pt x="460589" y="557009"/>
                    <a:pt x="430360" y="479691"/>
                    <a:pt x="475130" y="546847"/>
                  </a:cubicBezTo>
                  <a:cubicBezTo>
                    <a:pt x="480372" y="554710"/>
                    <a:pt x="479232" y="565638"/>
                    <a:pt x="484094" y="573741"/>
                  </a:cubicBezTo>
                  <a:cubicBezTo>
                    <a:pt x="492609" y="587932"/>
                    <a:pt x="516706" y="601458"/>
                    <a:pt x="528918" y="609600"/>
                  </a:cubicBezTo>
                  <a:cubicBezTo>
                    <a:pt x="534894" y="618565"/>
                    <a:pt x="538434" y="629763"/>
                    <a:pt x="546847" y="636494"/>
                  </a:cubicBezTo>
                  <a:cubicBezTo>
                    <a:pt x="554226" y="642397"/>
                    <a:pt x="565289" y="641233"/>
                    <a:pt x="573741" y="645459"/>
                  </a:cubicBezTo>
                  <a:cubicBezTo>
                    <a:pt x="583378" y="650277"/>
                    <a:pt x="590999" y="658570"/>
                    <a:pt x="600636" y="663388"/>
                  </a:cubicBezTo>
                  <a:cubicBezTo>
                    <a:pt x="609088" y="667614"/>
                    <a:pt x="619078" y="668127"/>
                    <a:pt x="627530" y="672353"/>
                  </a:cubicBezTo>
                  <a:cubicBezTo>
                    <a:pt x="637167" y="677171"/>
                    <a:pt x="646244" y="683270"/>
                    <a:pt x="654424" y="690282"/>
                  </a:cubicBezTo>
                  <a:cubicBezTo>
                    <a:pt x="667259" y="701283"/>
                    <a:pt x="674246" y="720795"/>
                    <a:pt x="690283" y="726141"/>
                  </a:cubicBezTo>
                  <a:lnTo>
                    <a:pt x="717177" y="735106"/>
                  </a:lnTo>
                  <a:cubicBezTo>
                    <a:pt x="720165" y="747059"/>
                    <a:pt x="718444" y="761343"/>
                    <a:pt x="726141" y="770964"/>
                  </a:cubicBezTo>
                  <a:cubicBezTo>
                    <a:pt x="732044" y="778343"/>
                    <a:pt x="744933" y="775067"/>
                    <a:pt x="753036" y="779929"/>
                  </a:cubicBezTo>
                  <a:cubicBezTo>
                    <a:pt x="760284" y="784278"/>
                    <a:pt x="764989" y="791882"/>
                    <a:pt x="770965" y="797859"/>
                  </a:cubicBezTo>
                  <a:cubicBezTo>
                    <a:pt x="785547" y="841607"/>
                    <a:pt x="789996" y="870678"/>
                    <a:pt x="824753" y="905435"/>
                  </a:cubicBezTo>
                  <a:lnTo>
                    <a:pt x="860612" y="941294"/>
                  </a:lnTo>
                  <a:cubicBezTo>
                    <a:pt x="869076" y="966684"/>
                    <a:pt x="868792" y="973694"/>
                    <a:pt x="887506" y="995082"/>
                  </a:cubicBezTo>
                  <a:cubicBezTo>
                    <a:pt x="901420" y="1010984"/>
                    <a:pt x="912284" y="1033224"/>
                    <a:pt x="932330" y="1039906"/>
                  </a:cubicBezTo>
                  <a:lnTo>
                    <a:pt x="959224" y="1048870"/>
                  </a:lnTo>
                  <a:cubicBezTo>
                    <a:pt x="965200" y="1054847"/>
                    <a:pt x="969384" y="1063471"/>
                    <a:pt x="977153" y="1066800"/>
                  </a:cubicBezTo>
                  <a:cubicBezTo>
                    <a:pt x="991158" y="1072802"/>
                    <a:pt x="1007195" y="1072069"/>
                    <a:pt x="1021977" y="1075764"/>
                  </a:cubicBezTo>
                  <a:cubicBezTo>
                    <a:pt x="1031144" y="1078056"/>
                    <a:pt x="1039906" y="1081741"/>
                    <a:pt x="1048871" y="1084729"/>
                  </a:cubicBezTo>
                  <a:cubicBezTo>
                    <a:pt x="1086874" y="1122734"/>
                    <a:pt x="1042932" y="1085738"/>
                    <a:pt x="1120588" y="1111623"/>
                  </a:cubicBezTo>
                  <a:cubicBezTo>
                    <a:pt x="1130810" y="1115030"/>
                    <a:pt x="1137580" y="1125309"/>
                    <a:pt x="1147483" y="1129553"/>
                  </a:cubicBezTo>
                  <a:cubicBezTo>
                    <a:pt x="1158807" y="1134406"/>
                    <a:pt x="1171388" y="1135529"/>
                    <a:pt x="1183341" y="1138517"/>
                  </a:cubicBezTo>
                  <a:cubicBezTo>
                    <a:pt x="1189318" y="1144494"/>
                    <a:pt x="1194671" y="1151167"/>
                    <a:pt x="1201271" y="1156447"/>
                  </a:cubicBezTo>
                  <a:cubicBezTo>
                    <a:pt x="1209684" y="1163178"/>
                    <a:pt x="1221434" y="1165963"/>
                    <a:pt x="1228165" y="1174376"/>
                  </a:cubicBezTo>
                  <a:cubicBezTo>
                    <a:pt x="1234068" y="1181755"/>
                    <a:pt x="1232268" y="1193167"/>
                    <a:pt x="1237130" y="1201270"/>
                  </a:cubicBezTo>
                  <a:cubicBezTo>
                    <a:pt x="1241478" y="1208518"/>
                    <a:pt x="1249779" y="1212600"/>
                    <a:pt x="1255059" y="1219200"/>
                  </a:cubicBezTo>
                  <a:cubicBezTo>
                    <a:pt x="1269658" y="1237449"/>
                    <a:pt x="1285306" y="1274106"/>
                    <a:pt x="1308847" y="1281953"/>
                  </a:cubicBezTo>
                  <a:lnTo>
                    <a:pt x="1362636" y="1299882"/>
                  </a:lnTo>
                  <a:cubicBezTo>
                    <a:pt x="1371601" y="1302870"/>
                    <a:pt x="1380363" y="1306555"/>
                    <a:pt x="1389530" y="1308847"/>
                  </a:cubicBezTo>
                  <a:cubicBezTo>
                    <a:pt x="1401483" y="1311835"/>
                    <a:pt x="1413587" y="1314272"/>
                    <a:pt x="1425388" y="1317812"/>
                  </a:cubicBezTo>
                  <a:cubicBezTo>
                    <a:pt x="1443490" y="1323243"/>
                    <a:pt x="1460842" y="1331157"/>
                    <a:pt x="1479177" y="1335741"/>
                  </a:cubicBezTo>
                  <a:lnTo>
                    <a:pt x="1550894" y="1353670"/>
                  </a:lnTo>
                  <a:cubicBezTo>
                    <a:pt x="1562847" y="1359647"/>
                    <a:pt x="1574345" y="1366637"/>
                    <a:pt x="1586753" y="1371600"/>
                  </a:cubicBezTo>
                  <a:cubicBezTo>
                    <a:pt x="1604300" y="1378619"/>
                    <a:pt x="1622612" y="1383553"/>
                    <a:pt x="1640541" y="1389529"/>
                  </a:cubicBezTo>
                  <a:lnTo>
                    <a:pt x="1667436" y="1398494"/>
                  </a:lnTo>
                  <a:cubicBezTo>
                    <a:pt x="1676401" y="1401482"/>
                    <a:pt x="1686467" y="1402217"/>
                    <a:pt x="1694330" y="1407459"/>
                  </a:cubicBezTo>
                  <a:lnTo>
                    <a:pt x="1721224" y="1425388"/>
                  </a:lnTo>
                  <a:cubicBezTo>
                    <a:pt x="1724212" y="1434353"/>
                    <a:pt x="1725326" y="1444179"/>
                    <a:pt x="1730188" y="1452282"/>
                  </a:cubicBezTo>
                  <a:cubicBezTo>
                    <a:pt x="1742116" y="1472163"/>
                    <a:pt x="1795231" y="1499395"/>
                    <a:pt x="1801906" y="1506070"/>
                  </a:cubicBezTo>
                  <a:cubicBezTo>
                    <a:pt x="1807883" y="1512047"/>
                    <a:pt x="1814556" y="1517400"/>
                    <a:pt x="1819836" y="1524000"/>
                  </a:cubicBezTo>
                  <a:cubicBezTo>
                    <a:pt x="1826567" y="1532413"/>
                    <a:pt x="1830147" y="1543276"/>
                    <a:pt x="1837765" y="1550894"/>
                  </a:cubicBezTo>
                  <a:cubicBezTo>
                    <a:pt x="1845383" y="1558512"/>
                    <a:pt x="1855694" y="1562847"/>
                    <a:pt x="1864659" y="1568823"/>
                  </a:cubicBezTo>
                  <a:cubicBezTo>
                    <a:pt x="1883613" y="1597254"/>
                    <a:pt x="1895946" y="1619564"/>
                    <a:pt x="1927412" y="1640541"/>
                  </a:cubicBezTo>
                  <a:cubicBezTo>
                    <a:pt x="1961339" y="1663158"/>
                    <a:pt x="1946688" y="1650852"/>
                    <a:pt x="1972236" y="1676400"/>
                  </a:cubicBezTo>
                  <a:cubicBezTo>
                    <a:pt x="1975224" y="1685365"/>
                    <a:pt x="1976338" y="1695191"/>
                    <a:pt x="1981200" y="1703294"/>
                  </a:cubicBezTo>
                  <a:cubicBezTo>
                    <a:pt x="1985549" y="1710542"/>
                    <a:pt x="1995350" y="1713663"/>
                    <a:pt x="1999130" y="1721223"/>
                  </a:cubicBezTo>
                  <a:cubicBezTo>
                    <a:pt x="2010040" y="1743043"/>
                    <a:pt x="2019590" y="1785137"/>
                    <a:pt x="2026024" y="1810870"/>
                  </a:cubicBezTo>
                  <a:cubicBezTo>
                    <a:pt x="2029125" y="1835680"/>
                    <a:pt x="2042460" y="1956548"/>
                    <a:pt x="2052918" y="1972235"/>
                  </a:cubicBezTo>
                  <a:cubicBezTo>
                    <a:pt x="2104300" y="2049309"/>
                    <a:pt x="2042697" y="1951793"/>
                    <a:pt x="2079812" y="2026023"/>
                  </a:cubicBezTo>
                  <a:cubicBezTo>
                    <a:pt x="2114568" y="2095534"/>
                    <a:pt x="2084173" y="2012213"/>
                    <a:pt x="2106706" y="2079812"/>
                  </a:cubicBezTo>
                  <a:cubicBezTo>
                    <a:pt x="2116736" y="2220220"/>
                    <a:pt x="2115671" y="2163375"/>
                    <a:pt x="2115671" y="2250141"/>
                  </a:cubicBezTo>
                </a:path>
              </a:pathLst>
            </a:custGeom>
            <a:noFill/>
            <a:ln w="6985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3338554" y="1219655"/>
              <a:ext cx="4484210" cy="4472658"/>
            </a:xfrm>
            <a:custGeom>
              <a:avLst/>
              <a:gdLst>
                <a:gd name="connsiteX0" fmla="*/ 4500283 w 4500283"/>
                <a:gd name="connsiteY0" fmla="*/ 0 h 6042212"/>
                <a:gd name="connsiteX1" fmla="*/ 4455459 w 4500283"/>
                <a:gd name="connsiteY1" fmla="*/ 44824 h 6042212"/>
                <a:gd name="connsiteX2" fmla="*/ 4428565 w 4500283"/>
                <a:gd name="connsiteY2" fmla="*/ 62753 h 6042212"/>
                <a:gd name="connsiteX3" fmla="*/ 4392706 w 4500283"/>
                <a:gd name="connsiteY3" fmla="*/ 98612 h 6042212"/>
                <a:gd name="connsiteX4" fmla="*/ 4365812 w 4500283"/>
                <a:gd name="connsiteY4" fmla="*/ 107577 h 6042212"/>
                <a:gd name="connsiteX5" fmla="*/ 4338918 w 4500283"/>
                <a:gd name="connsiteY5" fmla="*/ 125506 h 6042212"/>
                <a:gd name="connsiteX6" fmla="*/ 4320989 w 4500283"/>
                <a:gd name="connsiteY6" fmla="*/ 143436 h 6042212"/>
                <a:gd name="connsiteX7" fmla="*/ 4294094 w 4500283"/>
                <a:gd name="connsiteY7" fmla="*/ 152400 h 6042212"/>
                <a:gd name="connsiteX8" fmla="*/ 4276165 w 4500283"/>
                <a:gd name="connsiteY8" fmla="*/ 170330 h 6042212"/>
                <a:gd name="connsiteX9" fmla="*/ 4249271 w 4500283"/>
                <a:gd name="connsiteY9" fmla="*/ 179295 h 6042212"/>
                <a:gd name="connsiteX10" fmla="*/ 4213412 w 4500283"/>
                <a:gd name="connsiteY10" fmla="*/ 215153 h 6042212"/>
                <a:gd name="connsiteX11" fmla="*/ 4186518 w 4500283"/>
                <a:gd name="connsiteY11" fmla="*/ 268942 h 6042212"/>
                <a:gd name="connsiteX12" fmla="*/ 4168589 w 4500283"/>
                <a:gd name="connsiteY12" fmla="*/ 295836 h 6042212"/>
                <a:gd name="connsiteX13" fmla="*/ 4150659 w 4500283"/>
                <a:gd name="connsiteY13" fmla="*/ 367553 h 6042212"/>
                <a:gd name="connsiteX14" fmla="*/ 4132730 w 4500283"/>
                <a:gd name="connsiteY14" fmla="*/ 457200 h 6042212"/>
                <a:gd name="connsiteX15" fmla="*/ 4123765 w 4500283"/>
                <a:gd name="connsiteY15" fmla="*/ 744071 h 6042212"/>
                <a:gd name="connsiteX16" fmla="*/ 4105836 w 4500283"/>
                <a:gd name="connsiteY16" fmla="*/ 797859 h 6042212"/>
                <a:gd name="connsiteX17" fmla="*/ 4078942 w 4500283"/>
                <a:gd name="connsiteY17" fmla="*/ 887506 h 6042212"/>
                <a:gd name="connsiteX18" fmla="*/ 4069977 w 4500283"/>
                <a:gd name="connsiteY18" fmla="*/ 914400 h 6042212"/>
                <a:gd name="connsiteX19" fmla="*/ 4061012 w 4500283"/>
                <a:gd name="connsiteY19" fmla="*/ 941295 h 6042212"/>
                <a:gd name="connsiteX20" fmla="*/ 4043083 w 4500283"/>
                <a:gd name="connsiteY20" fmla="*/ 968189 h 6042212"/>
                <a:gd name="connsiteX21" fmla="*/ 4007224 w 4500283"/>
                <a:gd name="connsiteY21" fmla="*/ 1004048 h 6042212"/>
                <a:gd name="connsiteX22" fmla="*/ 3971365 w 4500283"/>
                <a:gd name="connsiteY22" fmla="*/ 1057836 h 6042212"/>
                <a:gd name="connsiteX23" fmla="*/ 3908612 w 4500283"/>
                <a:gd name="connsiteY23" fmla="*/ 1111624 h 6042212"/>
                <a:gd name="connsiteX24" fmla="*/ 3872753 w 4500283"/>
                <a:gd name="connsiteY24" fmla="*/ 1165412 h 6042212"/>
                <a:gd name="connsiteX25" fmla="*/ 3854824 w 4500283"/>
                <a:gd name="connsiteY25" fmla="*/ 1183342 h 6042212"/>
                <a:gd name="connsiteX26" fmla="*/ 3818965 w 4500283"/>
                <a:gd name="connsiteY26" fmla="*/ 1237130 h 6042212"/>
                <a:gd name="connsiteX27" fmla="*/ 3801036 w 4500283"/>
                <a:gd name="connsiteY27" fmla="*/ 1264024 h 6042212"/>
                <a:gd name="connsiteX28" fmla="*/ 3774142 w 4500283"/>
                <a:gd name="connsiteY28" fmla="*/ 1272989 h 6042212"/>
                <a:gd name="connsiteX29" fmla="*/ 3747247 w 4500283"/>
                <a:gd name="connsiteY29" fmla="*/ 1353671 h 6042212"/>
                <a:gd name="connsiteX30" fmla="*/ 3738283 w 4500283"/>
                <a:gd name="connsiteY30" fmla="*/ 1380565 h 6042212"/>
                <a:gd name="connsiteX31" fmla="*/ 3720353 w 4500283"/>
                <a:gd name="connsiteY31" fmla="*/ 1407459 h 6042212"/>
                <a:gd name="connsiteX32" fmla="*/ 3711389 w 4500283"/>
                <a:gd name="connsiteY32" fmla="*/ 1461248 h 6042212"/>
                <a:gd name="connsiteX33" fmla="*/ 3684494 w 4500283"/>
                <a:gd name="connsiteY33" fmla="*/ 1541930 h 6042212"/>
                <a:gd name="connsiteX34" fmla="*/ 3675530 w 4500283"/>
                <a:gd name="connsiteY34" fmla="*/ 1568824 h 6042212"/>
                <a:gd name="connsiteX35" fmla="*/ 3666565 w 4500283"/>
                <a:gd name="connsiteY35" fmla="*/ 1595718 h 6042212"/>
                <a:gd name="connsiteX36" fmla="*/ 3648636 w 4500283"/>
                <a:gd name="connsiteY36" fmla="*/ 1730189 h 6042212"/>
                <a:gd name="connsiteX37" fmla="*/ 3630706 w 4500283"/>
                <a:gd name="connsiteY37" fmla="*/ 1783977 h 6042212"/>
                <a:gd name="connsiteX38" fmla="*/ 3594847 w 4500283"/>
                <a:gd name="connsiteY38" fmla="*/ 1828800 h 6042212"/>
                <a:gd name="connsiteX39" fmla="*/ 3585883 w 4500283"/>
                <a:gd name="connsiteY39" fmla="*/ 1855695 h 6042212"/>
                <a:gd name="connsiteX40" fmla="*/ 3567953 w 4500283"/>
                <a:gd name="connsiteY40" fmla="*/ 1873624 h 6042212"/>
                <a:gd name="connsiteX41" fmla="*/ 3550024 w 4500283"/>
                <a:gd name="connsiteY41" fmla="*/ 1900518 h 6042212"/>
                <a:gd name="connsiteX42" fmla="*/ 3541059 w 4500283"/>
                <a:gd name="connsiteY42" fmla="*/ 1927412 h 6042212"/>
                <a:gd name="connsiteX43" fmla="*/ 3505200 w 4500283"/>
                <a:gd name="connsiteY43" fmla="*/ 1963271 h 6042212"/>
                <a:gd name="connsiteX44" fmla="*/ 3496236 w 4500283"/>
                <a:gd name="connsiteY44" fmla="*/ 1990165 h 6042212"/>
                <a:gd name="connsiteX45" fmla="*/ 3451412 w 4500283"/>
                <a:gd name="connsiteY45" fmla="*/ 2026024 h 6042212"/>
                <a:gd name="connsiteX46" fmla="*/ 3442447 w 4500283"/>
                <a:gd name="connsiteY46" fmla="*/ 2052918 h 6042212"/>
                <a:gd name="connsiteX47" fmla="*/ 3388659 w 4500283"/>
                <a:gd name="connsiteY47" fmla="*/ 2124636 h 6042212"/>
                <a:gd name="connsiteX48" fmla="*/ 3352800 w 4500283"/>
                <a:gd name="connsiteY48" fmla="*/ 2178424 h 6042212"/>
                <a:gd name="connsiteX49" fmla="*/ 3307977 w 4500283"/>
                <a:gd name="connsiteY49" fmla="*/ 2232212 h 6042212"/>
                <a:gd name="connsiteX50" fmla="*/ 3290047 w 4500283"/>
                <a:gd name="connsiteY50" fmla="*/ 2250142 h 6042212"/>
                <a:gd name="connsiteX51" fmla="*/ 3272118 w 4500283"/>
                <a:gd name="connsiteY51" fmla="*/ 2277036 h 6042212"/>
                <a:gd name="connsiteX52" fmla="*/ 3245224 w 4500283"/>
                <a:gd name="connsiteY52" fmla="*/ 2286000 h 6042212"/>
                <a:gd name="connsiteX53" fmla="*/ 3200400 w 4500283"/>
                <a:gd name="connsiteY53" fmla="*/ 2321859 h 6042212"/>
                <a:gd name="connsiteX54" fmla="*/ 3164542 w 4500283"/>
                <a:gd name="connsiteY54" fmla="*/ 2366683 h 6042212"/>
                <a:gd name="connsiteX55" fmla="*/ 3137647 w 4500283"/>
                <a:gd name="connsiteY55" fmla="*/ 2384612 h 6042212"/>
                <a:gd name="connsiteX56" fmla="*/ 3101789 w 4500283"/>
                <a:gd name="connsiteY56" fmla="*/ 2438400 h 6042212"/>
                <a:gd name="connsiteX57" fmla="*/ 3083859 w 4500283"/>
                <a:gd name="connsiteY57" fmla="*/ 2492189 h 6042212"/>
                <a:gd name="connsiteX58" fmla="*/ 3074894 w 4500283"/>
                <a:gd name="connsiteY58" fmla="*/ 2519083 h 6042212"/>
                <a:gd name="connsiteX59" fmla="*/ 3039036 w 4500283"/>
                <a:gd name="connsiteY59" fmla="*/ 2599765 h 6042212"/>
                <a:gd name="connsiteX60" fmla="*/ 3030071 w 4500283"/>
                <a:gd name="connsiteY60" fmla="*/ 2626659 h 6042212"/>
                <a:gd name="connsiteX61" fmla="*/ 3012142 w 4500283"/>
                <a:gd name="connsiteY61" fmla="*/ 2698377 h 6042212"/>
                <a:gd name="connsiteX62" fmla="*/ 3003177 w 4500283"/>
                <a:gd name="connsiteY62" fmla="*/ 2734236 h 6042212"/>
                <a:gd name="connsiteX63" fmla="*/ 2931459 w 4500283"/>
                <a:gd name="connsiteY63" fmla="*/ 2770095 h 6042212"/>
                <a:gd name="connsiteX64" fmla="*/ 2904565 w 4500283"/>
                <a:gd name="connsiteY64" fmla="*/ 2779059 h 6042212"/>
                <a:gd name="connsiteX65" fmla="*/ 2841812 w 4500283"/>
                <a:gd name="connsiteY65" fmla="*/ 2823883 h 6042212"/>
                <a:gd name="connsiteX66" fmla="*/ 2823883 w 4500283"/>
                <a:gd name="connsiteY66" fmla="*/ 2877671 h 6042212"/>
                <a:gd name="connsiteX67" fmla="*/ 2788024 w 4500283"/>
                <a:gd name="connsiteY67" fmla="*/ 2913530 h 6042212"/>
                <a:gd name="connsiteX68" fmla="*/ 2752165 w 4500283"/>
                <a:gd name="connsiteY68" fmla="*/ 2949389 h 6042212"/>
                <a:gd name="connsiteX69" fmla="*/ 2734236 w 4500283"/>
                <a:gd name="connsiteY69" fmla="*/ 2976283 h 6042212"/>
                <a:gd name="connsiteX70" fmla="*/ 2671483 w 4500283"/>
                <a:gd name="connsiteY70" fmla="*/ 3021106 h 6042212"/>
                <a:gd name="connsiteX71" fmla="*/ 2599765 w 4500283"/>
                <a:gd name="connsiteY71" fmla="*/ 3083859 h 6042212"/>
                <a:gd name="connsiteX72" fmla="*/ 2554942 w 4500283"/>
                <a:gd name="connsiteY72" fmla="*/ 3128683 h 6042212"/>
                <a:gd name="connsiteX73" fmla="*/ 2492189 w 4500283"/>
                <a:gd name="connsiteY73" fmla="*/ 3173506 h 6042212"/>
                <a:gd name="connsiteX74" fmla="*/ 2420471 w 4500283"/>
                <a:gd name="connsiteY74" fmla="*/ 3209365 h 6042212"/>
                <a:gd name="connsiteX75" fmla="*/ 2420471 w 4500283"/>
                <a:gd name="connsiteY75" fmla="*/ 3209365 h 6042212"/>
                <a:gd name="connsiteX76" fmla="*/ 2366683 w 4500283"/>
                <a:gd name="connsiteY76" fmla="*/ 3236259 h 6042212"/>
                <a:gd name="connsiteX77" fmla="*/ 2339789 w 4500283"/>
                <a:gd name="connsiteY77" fmla="*/ 3254189 h 6042212"/>
                <a:gd name="connsiteX78" fmla="*/ 2321859 w 4500283"/>
                <a:gd name="connsiteY78" fmla="*/ 3272118 h 6042212"/>
                <a:gd name="connsiteX79" fmla="*/ 2294965 w 4500283"/>
                <a:gd name="connsiteY79" fmla="*/ 3281083 h 6042212"/>
                <a:gd name="connsiteX80" fmla="*/ 2268071 w 4500283"/>
                <a:gd name="connsiteY80" fmla="*/ 3299012 h 6042212"/>
                <a:gd name="connsiteX81" fmla="*/ 2250142 w 4500283"/>
                <a:gd name="connsiteY81" fmla="*/ 3316942 h 6042212"/>
                <a:gd name="connsiteX82" fmla="*/ 2223247 w 4500283"/>
                <a:gd name="connsiteY82" fmla="*/ 3325906 h 6042212"/>
                <a:gd name="connsiteX83" fmla="*/ 2196353 w 4500283"/>
                <a:gd name="connsiteY83" fmla="*/ 3397624 h 6042212"/>
                <a:gd name="connsiteX84" fmla="*/ 2160494 w 4500283"/>
                <a:gd name="connsiteY84" fmla="*/ 3442448 h 6042212"/>
                <a:gd name="connsiteX85" fmla="*/ 2124636 w 4500283"/>
                <a:gd name="connsiteY85" fmla="*/ 3550024 h 6042212"/>
                <a:gd name="connsiteX86" fmla="*/ 2115671 w 4500283"/>
                <a:gd name="connsiteY86" fmla="*/ 3576918 h 6042212"/>
                <a:gd name="connsiteX87" fmla="*/ 2097742 w 4500283"/>
                <a:gd name="connsiteY87" fmla="*/ 3603812 h 6042212"/>
                <a:gd name="connsiteX88" fmla="*/ 2070847 w 4500283"/>
                <a:gd name="connsiteY88" fmla="*/ 3648636 h 6042212"/>
                <a:gd name="connsiteX89" fmla="*/ 2034989 w 4500283"/>
                <a:gd name="connsiteY89" fmla="*/ 3693459 h 6042212"/>
                <a:gd name="connsiteX90" fmla="*/ 2008094 w 4500283"/>
                <a:gd name="connsiteY90" fmla="*/ 3756212 h 6042212"/>
                <a:gd name="connsiteX91" fmla="*/ 1990165 w 4500283"/>
                <a:gd name="connsiteY91" fmla="*/ 3774142 h 6042212"/>
                <a:gd name="connsiteX92" fmla="*/ 1972236 w 4500283"/>
                <a:gd name="connsiteY92" fmla="*/ 3801036 h 6042212"/>
                <a:gd name="connsiteX93" fmla="*/ 1963271 w 4500283"/>
                <a:gd name="connsiteY93" fmla="*/ 3827930 h 6042212"/>
                <a:gd name="connsiteX94" fmla="*/ 1954306 w 4500283"/>
                <a:gd name="connsiteY94" fmla="*/ 3863789 h 6042212"/>
                <a:gd name="connsiteX95" fmla="*/ 1927412 w 4500283"/>
                <a:gd name="connsiteY95" fmla="*/ 3890683 h 6042212"/>
                <a:gd name="connsiteX96" fmla="*/ 1873624 w 4500283"/>
                <a:gd name="connsiteY96" fmla="*/ 3908612 h 6042212"/>
                <a:gd name="connsiteX97" fmla="*/ 1846730 w 4500283"/>
                <a:gd name="connsiteY97" fmla="*/ 3917577 h 6042212"/>
                <a:gd name="connsiteX98" fmla="*/ 1819836 w 4500283"/>
                <a:gd name="connsiteY98" fmla="*/ 3926542 h 6042212"/>
                <a:gd name="connsiteX99" fmla="*/ 1783977 w 4500283"/>
                <a:gd name="connsiteY99" fmla="*/ 3971365 h 6042212"/>
                <a:gd name="connsiteX100" fmla="*/ 1766047 w 4500283"/>
                <a:gd name="connsiteY100" fmla="*/ 4025153 h 6042212"/>
                <a:gd name="connsiteX101" fmla="*/ 1748118 w 4500283"/>
                <a:gd name="connsiteY101" fmla="*/ 4078942 h 6042212"/>
                <a:gd name="connsiteX102" fmla="*/ 1721224 w 4500283"/>
                <a:gd name="connsiteY102" fmla="*/ 4114800 h 6042212"/>
                <a:gd name="connsiteX103" fmla="*/ 1703294 w 4500283"/>
                <a:gd name="connsiteY103" fmla="*/ 4132730 h 6042212"/>
                <a:gd name="connsiteX104" fmla="*/ 1676400 w 4500283"/>
                <a:gd name="connsiteY104" fmla="*/ 4186518 h 6042212"/>
                <a:gd name="connsiteX105" fmla="*/ 1631577 w 4500283"/>
                <a:gd name="connsiteY105" fmla="*/ 4222377 h 6042212"/>
                <a:gd name="connsiteX106" fmla="*/ 1586753 w 4500283"/>
                <a:gd name="connsiteY106" fmla="*/ 4267200 h 6042212"/>
                <a:gd name="connsiteX107" fmla="*/ 1550894 w 4500283"/>
                <a:gd name="connsiteY107" fmla="*/ 4303059 h 6042212"/>
                <a:gd name="connsiteX108" fmla="*/ 1532965 w 4500283"/>
                <a:gd name="connsiteY108" fmla="*/ 4320989 h 6042212"/>
                <a:gd name="connsiteX109" fmla="*/ 1470212 w 4500283"/>
                <a:gd name="connsiteY109" fmla="*/ 4374777 h 6042212"/>
                <a:gd name="connsiteX110" fmla="*/ 1452283 w 4500283"/>
                <a:gd name="connsiteY110" fmla="*/ 4401671 h 6042212"/>
                <a:gd name="connsiteX111" fmla="*/ 1434353 w 4500283"/>
                <a:gd name="connsiteY111" fmla="*/ 4455459 h 6042212"/>
                <a:gd name="connsiteX112" fmla="*/ 1416424 w 4500283"/>
                <a:gd name="connsiteY112" fmla="*/ 4563036 h 6042212"/>
                <a:gd name="connsiteX113" fmla="*/ 1380565 w 4500283"/>
                <a:gd name="connsiteY113" fmla="*/ 4616824 h 6042212"/>
                <a:gd name="connsiteX114" fmla="*/ 1344706 w 4500283"/>
                <a:gd name="connsiteY114" fmla="*/ 4670612 h 6042212"/>
                <a:gd name="connsiteX115" fmla="*/ 1317812 w 4500283"/>
                <a:gd name="connsiteY115" fmla="*/ 4679577 h 6042212"/>
                <a:gd name="connsiteX116" fmla="*/ 1264024 w 4500283"/>
                <a:gd name="connsiteY116" fmla="*/ 4742330 h 6042212"/>
                <a:gd name="connsiteX117" fmla="*/ 1246094 w 4500283"/>
                <a:gd name="connsiteY117" fmla="*/ 4760259 h 6042212"/>
                <a:gd name="connsiteX118" fmla="*/ 1228165 w 4500283"/>
                <a:gd name="connsiteY118" fmla="*/ 4778189 h 6042212"/>
                <a:gd name="connsiteX119" fmla="*/ 1201271 w 4500283"/>
                <a:gd name="connsiteY119" fmla="*/ 4787153 h 6042212"/>
                <a:gd name="connsiteX120" fmla="*/ 1147483 w 4500283"/>
                <a:gd name="connsiteY120" fmla="*/ 4823012 h 6042212"/>
                <a:gd name="connsiteX121" fmla="*/ 1120589 w 4500283"/>
                <a:gd name="connsiteY121" fmla="*/ 4840942 h 6042212"/>
                <a:gd name="connsiteX122" fmla="*/ 1093694 w 4500283"/>
                <a:gd name="connsiteY122" fmla="*/ 4849906 h 6042212"/>
                <a:gd name="connsiteX123" fmla="*/ 1057836 w 4500283"/>
                <a:gd name="connsiteY123" fmla="*/ 4894730 h 6042212"/>
                <a:gd name="connsiteX124" fmla="*/ 1048871 w 4500283"/>
                <a:gd name="connsiteY124" fmla="*/ 4921624 h 6042212"/>
                <a:gd name="connsiteX125" fmla="*/ 1021977 w 4500283"/>
                <a:gd name="connsiteY125" fmla="*/ 4930589 h 6042212"/>
                <a:gd name="connsiteX126" fmla="*/ 986118 w 4500283"/>
                <a:gd name="connsiteY126" fmla="*/ 4984377 h 6042212"/>
                <a:gd name="connsiteX127" fmla="*/ 977153 w 4500283"/>
                <a:gd name="connsiteY127" fmla="*/ 5011271 h 6042212"/>
                <a:gd name="connsiteX128" fmla="*/ 959224 w 4500283"/>
                <a:gd name="connsiteY128" fmla="*/ 5038165 h 6042212"/>
                <a:gd name="connsiteX129" fmla="*/ 932330 w 4500283"/>
                <a:gd name="connsiteY129" fmla="*/ 5118848 h 6042212"/>
                <a:gd name="connsiteX130" fmla="*/ 923365 w 4500283"/>
                <a:gd name="connsiteY130" fmla="*/ 5145742 h 6042212"/>
                <a:gd name="connsiteX131" fmla="*/ 896471 w 4500283"/>
                <a:gd name="connsiteY131" fmla="*/ 5172636 h 6042212"/>
                <a:gd name="connsiteX132" fmla="*/ 887506 w 4500283"/>
                <a:gd name="connsiteY132" fmla="*/ 5199530 h 6042212"/>
                <a:gd name="connsiteX133" fmla="*/ 833718 w 4500283"/>
                <a:gd name="connsiteY133" fmla="*/ 5244353 h 6042212"/>
                <a:gd name="connsiteX134" fmla="*/ 797859 w 4500283"/>
                <a:gd name="connsiteY134" fmla="*/ 5280212 h 6042212"/>
                <a:gd name="connsiteX135" fmla="*/ 779930 w 4500283"/>
                <a:gd name="connsiteY135" fmla="*/ 5298142 h 6042212"/>
                <a:gd name="connsiteX136" fmla="*/ 762000 w 4500283"/>
                <a:gd name="connsiteY136" fmla="*/ 5316071 h 6042212"/>
                <a:gd name="connsiteX137" fmla="*/ 735106 w 4500283"/>
                <a:gd name="connsiteY137" fmla="*/ 5360895 h 6042212"/>
                <a:gd name="connsiteX138" fmla="*/ 699247 w 4500283"/>
                <a:gd name="connsiteY138" fmla="*/ 5405718 h 6042212"/>
                <a:gd name="connsiteX139" fmla="*/ 645459 w 4500283"/>
                <a:gd name="connsiteY139" fmla="*/ 5432612 h 6042212"/>
                <a:gd name="connsiteX140" fmla="*/ 627530 w 4500283"/>
                <a:gd name="connsiteY140" fmla="*/ 5450542 h 6042212"/>
                <a:gd name="connsiteX141" fmla="*/ 573742 w 4500283"/>
                <a:gd name="connsiteY141" fmla="*/ 5477436 h 6042212"/>
                <a:gd name="connsiteX142" fmla="*/ 510989 w 4500283"/>
                <a:gd name="connsiteY142" fmla="*/ 5522259 h 6042212"/>
                <a:gd name="connsiteX143" fmla="*/ 493059 w 4500283"/>
                <a:gd name="connsiteY143" fmla="*/ 5549153 h 6042212"/>
                <a:gd name="connsiteX144" fmla="*/ 439271 w 4500283"/>
                <a:gd name="connsiteY144" fmla="*/ 5585012 h 6042212"/>
                <a:gd name="connsiteX145" fmla="*/ 403412 w 4500283"/>
                <a:gd name="connsiteY145" fmla="*/ 5629836 h 6042212"/>
                <a:gd name="connsiteX146" fmla="*/ 376518 w 4500283"/>
                <a:gd name="connsiteY146" fmla="*/ 5638800 h 6042212"/>
                <a:gd name="connsiteX147" fmla="*/ 340659 w 4500283"/>
                <a:gd name="connsiteY147" fmla="*/ 5674659 h 6042212"/>
                <a:gd name="connsiteX148" fmla="*/ 322730 w 4500283"/>
                <a:gd name="connsiteY148" fmla="*/ 5692589 h 6042212"/>
                <a:gd name="connsiteX149" fmla="*/ 295836 w 4500283"/>
                <a:gd name="connsiteY149" fmla="*/ 5701553 h 6042212"/>
                <a:gd name="connsiteX150" fmla="*/ 251012 w 4500283"/>
                <a:gd name="connsiteY150" fmla="*/ 5746377 h 6042212"/>
                <a:gd name="connsiteX151" fmla="*/ 197224 w 4500283"/>
                <a:gd name="connsiteY151" fmla="*/ 5809130 h 6042212"/>
                <a:gd name="connsiteX152" fmla="*/ 179294 w 4500283"/>
                <a:gd name="connsiteY152" fmla="*/ 5827059 h 6042212"/>
                <a:gd name="connsiteX153" fmla="*/ 161365 w 4500283"/>
                <a:gd name="connsiteY153" fmla="*/ 5844989 h 6042212"/>
                <a:gd name="connsiteX154" fmla="*/ 152400 w 4500283"/>
                <a:gd name="connsiteY154" fmla="*/ 5871883 h 6042212"/>
                <a:gd name="connsiteX155" fmla="*/ 125506 w 4500283"/>
                <a:gd name="connsiteY155" fmla="*/ 5880848 h 6042212"/>
                <a:gd name="connsiteX156" fmla="*/ 89647 w 4500283"/>
                <a:gd name="connsiteY156" fmla="*/ 5907742 h 6042212"/>
                <a:gd name="connsiteX157" fmla="*/ 71718 w 4500283"/>
                <a:gd name="connsiteY157" fmla="*/ 5934636 h 6042212"/>
                <a:gd name="connsiteX158" fmla="*/ 44824 w 4500283"/>
                <a:gd name="connsiteY158" fmla="*/ 5943600 h 6042212"/>
                <a:gd name="connsiteX159" fmla="*/ 35859 w 4500283"/>
                <a:gd name="connsiteY159" fmla="*/ 5970495 h 6042212"/>
                <a:gd name="connsiteX160" fmla="*/ 17930 w 4500283"/>
                <a:gd name="connsiteY160" fmla="*/ 5997389 h 6042212"/>
                <a:gd name="connsiteX161" fmla="*/ 8965 w 4500283"/>
                <a:gd name="connsiteY161" fmla="*/ 6024283 h 6042212"/>
                <a:gd name="connsiteX162" fmla="*/ 0 w 4500283"/>
                <a:gd name="connsiteY162" fmla="*/ 6042212 h 604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500283" h="6042212">
                  <a:moveTo>
                    <a:pt x="4500283" y="0"/>
                  </a:moveTo>
                  <a:cubicBezTo>
                    <a:pt x="4485342" y="14941"/>
                    <a:pt x="4471361" y="30910"/>
                    <a:pt x="4455459" y="44824"/>
                  </a:cubicBezTo>
                  <a:cubicBezTo>
                    <a:pt x="4447351" y="51919"/>
                    <a:pt x="4436745" y="55741"/>
                    <a:pt x="4428565" y="62753"/>
                  </a:cubicBezTo>
                  <a:cubicBezTo>
                    <a:pt x="4415730" y="73754"/>
                    <a:pt x="4408743" y="93266"/>
                    <a:pt x="4392706" y="98612"/>
                  </a:cubicBezTo>
                  <a:cubicBezTo>
                    <a:pt x="4383741" y="101600"/>
                    <a:pt x="4374264" y="103351"/>
                    <a:pt x="4365812" y="107577"/>
                  </a:cubicBezTo>
                  <a:cubicBezTo>
                    <a:pt x="4356175" y="112395"/>
                    <a:pt x="4347331" y="118775"/>
                    <a:pt x="4338918" y="125506"/>
                  </a:cubicBezTo>
                  <a:cubicBezTo>
                    <a:pt x="4332318" y="130786"/>
                    <a:pt x="4328237" y="139088"/>
                    <a:pt x="4320989" y="143436"/>
                  </a:cubicBezTo>
                  <a:cubicBezTo>
                    <a:pt x="4312886" y="148298"/>
                    <a:pt x="4303059" y="149412"/>
                    <a:pt x="4294094" y="152400"/>
                  </a:cubicBezTo>
                  <a:cubicBezTo>
                    <a:pt x="4288118" y="158377"/>
                    <a:pt x="4283412" y="165981"/>
                    <a:pt x="4276165" y="170330"/>
                  </a:cubicBezTo>
                  <a:cubicBezTo>
                    <a:pt x="4268062" y="175192"/>
                    <a:pt x="4255953" y="172613"/>
                    <a:pt x="4249271" y="179295"/>
                  </a:cubicBezTo>
                  <a:cubicBezTo>
                    <a:pt x="4201461" y="227105"/>
                    <a:pt x="4285127" y="191250"/>
                    <a:pt x="4213412" y="215153"/>
                  </a:cubicBezTo>
                  <a:cubicBezTo>
                    <a:pt x="4162026" y="292236"/>
                    <a:pt x="4223636" y="194706"/>
                    <a:pt x="4186518" y="268942"/>
                  </a:cubicBezTo>
                  <a:cubicBezTo>
                    <a:pt x="4181700" y="278579"/>
                    <a:pt x="4173407" y="286199"/>
                    <a:pt x="4168589" y="295836"/>
                  </a:cubicBezTo>
                  <a:cubicBezTo>
                    <a:pt x="4158977" y="315060"/>
                    <a:pt x="4154751" y="349139"/>
                    <a:pt x="4150659" y="367553"/>
                  </a:cubicBezTo>
                  <a:cubicBezTo>
                    <a:pt x="4132830" y="447781"/>
                    <a:pt x="4150293" y="351817"/>
                    <a:pt x="4132730" y="457200"/>
                  </a:cubicBezTo>
                  <a:cubicBezTo>
                    <a:pt x="4129742" y="552824"/>
                    <a:pt x="4131294" y="648697"/>
                    <a:pt x="4123765" y="744071"/>
                  </a:cubicBezTo>
                  <a:cubicBezTo>
                    <a:pt x="4122278" y="762912"/>
                    <a:pt x="4110420" y="779524"/>
                    <a:pt x="4105836" y="797859"/>
                  </a:cubicBezTo>
                  <a:cubicBezTo>
                    <a:pt x="4092288" y="852050"/>
                    <a:pt x="4100766" y="822034"/>
                    <a:pt x="4078942" y="887506"/>
                  </a:cubicBezTo>
                  <a:lnTo>
                    <a:pt x="4069977" y="914400"/>
                  </a:lnTo>
                  <a:cubicBezTo>
                    <a:pt x="4066989" y="923365"/>
                    <a:pt x="4066254" y="933432"/>
                    <a:pt x="4061012" y="941295"/>
                  </a:cubicBezTo>
                  <a:cubicBezTo>
                    <a:pt x="4055036" y="950260"/>
                    <a:pt x="4050095" y="960009"/>
                    <a:pt x="4043083" y="968189"/>
                  </a:cubicBezTo>
                  <a:cubicBezTo>
                    <a:pt x="4032082" y="981024"/>
                    <a:pt x="4016601" y="989983"/>
                    <a:pt x="4007224" y="1004048"/>
                  </a:cubicBezTo>
                  <a:cubicBezTo>
                    <a:pt x="3995271" y="1021977"/>
                    <a:pt x="3989294" y="1045883"/>
                    <a:pt x="3971365" y="1057836"/>
                  </a:cubicBezTo>
                  <a:cubicBezTo>
                    <a:pt x="3947032" y="1074058"/>
                    <a:pt x="3926004" y="1085537"/>
                    <a:pt x="3908612" y="1111624"/>
                  </a:cubicBezTo>
                  <a:cubicBezTo>
                    <a:pt x="3896659" y="1129553"/>
                    <a:pt x="3887990" y="1150175"/>
                    <a:pt x="3872753" y="1165412"/>
                  </a:cubicBezTo>
                  <a:cubicBezTo>
                    <a:pt x="3866777" y="1171389"/>
                    <a:pt x="3859895" y="1176580"/>
                    <a:pt x="3854824" y="1183342"/>
                  </a:cubicBezTo>
                  <a:cubicBezTo>
                    <a:pt x="3841895" y="1200581"/>
                    <a:pt x="3830918" y="1219201"/>
                    <a:pt x="3818965" y="1237130"/>
                  </a:cubicBezTo>
                  <a:cubicBezTo>
                    <a:pt x="3812989" y="1246095"/>
                    <a:pt x="3811257" y="1260617"/>
                    <a:pt x="3801036" y="1264024"/>
                  </a:cubicBezTo>
                  <a:lnTo>
                    <a:pt x="3774142" y="1272989"/>
                  </a:lnTo>
                  <a:lnTo>
                    <a:pt x="3747247" y="1353671"/>
                  </a:lnTo>
                  <a:cubicBezTo>
                    <a:pt x="3744259" y="1362636"/>
                    <a:pt x="3743525" y="1372703"/>
                    <a:pt x="3738283" y="1380565"/>
                  </a:cubicBezTo>
                  <a:lnTo>
                    <a:pt x="3720353" y="1407459"/>
                  </a:lnTo>
                  <a:cubicBezTo>
                    <a:pt x="3717365" y="1425389"/>
                    <a:pt x="3715798" y="1443614"/>
                    <a:pt x="3711389" y="1461248"/>
                  </a:cubicBezTo>
                  <a:lnTo>
                    <a:pt x="3684494" y="1541930"/>
                  </a:lnTo>
                  <a:lnTo>
                    <a:pt x="3675530" y="1568824"/>
                  </a:lnTo>
                  <a:lnTo>
                    <a:pt x="3666565" y="1595718"/>
                  </a:lnTo>
                  <a:cubicBezTo>
                    <a:pt x="3662249" y="1638875"/>
                    <a:pt x="3660361" y="1687197"/>
                    <a:pt x="3648636" y="1730189"/>
                  </a:cubicBezTo>
                  <a:cubicBezTo>
                    <a:pt x="3643663" y="1748422"/>
                    <a:pt x="3641189" y="1768252"/>
                    <a:pt x="3630706" y="1783977"/>
                  </a:cubicBezTo>
                  <a:cubicBezTo>
                    <a:pt x="3608089" y="1817904"/>
                    <a:pt x="3620396" y="1803253"/>
                    <a:pt x="3594847" y="1828800"/>
                  </a:cubicBezTo>
                  <a:cubicBezTo>
                    <a:pt x="3591859" y="1837765"/>
                    <a:pt x="3590745" y="1847592"/>
                    <a:pt x="3585883" y="1855695"/>
                  </a:cubicBezTo>
                  <a:cubicBezTo>
                    <a:pt x="3581535" y="1862943"/>
                    <a:pt x="3573233" y="1867024"/>
                    <a:pt x="3567953" y="1873624"/>
                  </a:cubicBezTo>
                  <a:cubicBezTo>
                    <a:pt x="3561222" y="1882037"/>
                    <a:pt x="3554842" y="1890881"/>
                    <a:pt x="3550024" y="1900518"/>
                  </a:cubicBezTo>
                  <a:cubicBezTo>
                    <a:pt x="3545798" y="1908970"/>
                    <a:pt x="3546552" y="1919723"/>
                    <a:pt x="3541059" y="1927412"/>
                  </a:cubicBezTo>
                  <a:cubicBezTo>
                    <a:pt x="3531234" y="1941167"/>
                    <a:pt x="3505200" y="1963271"/>
                    <a:pt x="3505200" y="1963271"/>
                  </a:cubicBezTo>
                  <a:cubicBezTo>
                    <a:pt x="3502212" y="1972236"/>
                    <a:pt x="3501098" y="1982062"/>
                    <a:pt x="3496236" y="1990165"/>
                  </a:cubicBezTo>
                  <a:cubicBezTo>
                    <a:pt x="3487720" y="2004359"/>
                    <a:pt x="3463628" y="2017880"/>
                    <a:pt x="3451412" y="2026024"/>
                  </a:cubicBezTo>
                  <a:cubicBezTo>
                    <a:pt x="3448424" y="2034989"/>
                    <a:pt x="3447036" y="2044658"/>
                    <a:pt x="3442447" y="2052918"/>
                  </a:cubicBezTo>
                  <a:cubicBezTo>
                    <a:pt x="3417104" y="2098535"/>
                    <a:pt x="3415862" y="2097433"/>
                    <a:pt x="3388659" y="2124636"/>
                  </a:cubicBezTo>
                  <a:cubicBezTo>
                    <a:pt x="3369427" y="2182329"/>
                    <a:pt x="3394771" y="2119664"/>
                    <a:pt x="3352800" y="2178424"/>
                  </a:cubicBezTo>
                  <a:cubicBezTo>
                    <a:pt x="3296827" y="2256787"/>
                    <a:pt x="3372778" y="2180372"/>
                    <a:pt x="3307977" y="2232212"/>
                  </a:cubicBezTo>
                  <a:cubicBezTo>
                    <a:pt x="3301377" y="2237492"/>
                    <a:pt x="3295327" y="2243542"/>
                    <a:pt x="3290047" y="2250142"/>
                  </a:cubicBezTo>
                  <a:cubicBezTo>
                    <a:pt x="3283316" y="2258555"/>
                    <a:pt x="3280531" y="2270306"/>
                    <a:pt x="3272118" y="2277036"/>
                  </a:cubicBezTo>
                  <a:cubicBezTo>
                    <a:pt x="3264739" y="2282939"/>
                    <a:pt x="3254189" y="2283012"/>
                    <a:pt x="3245224" y="2286000"/>
                  </a:cubicBezTo>
                  <a:cubicBezTo>
                    <a:pt x="3201927" y="2329297"/>
                    <a:pt x="3256950" y="2276618"/>
                    <a:pt x="3200400" y="2321859"/>
                  </a:cubicBezTo>
                  <a:cubicBezTo>
                    <a:pt x="3156041" y="2357347"/>
                    <a:pt x="3211140" y="2320086"/>
                    <a:pt x="3164542" y="2366683"/>
                  </a:cubicBezTo>
                  <a:cubicBezTo>
                    <a:pt x="3156923" y="2374302"/>
                    <a:pt x="3146612" y="2378636"/>
                    <a:pt x="3137647" y="2384612"/>
                  </a:cubicBezTo>
                  <a:cubicBezTo>
                    <a:pt x="3125694" y="2402541"/>
                    <a:pt x="3108603" y="2417958"/>
                    <a:pt x="3101789" y="2438400"/>
                  </a:cubicBezTo>
                  <a:lnTo>
                    <a:pt x="3083859" y="2492189"/>
                  </a:lnTo>
                  <a:cubicBezTo>
                    <a:pt x="3080871" y="2501154"/>
                    <a:pt x="3080136" y="2511220"/>
                    <a:pt x="3074894" y="2519083"/>
                  </a:cubicBezTo>
                  <a:cubicBezTo>
                    <a:pt x="3046481" y="2561703"/>
                    <a:pt x="3060373" y="2535755"/>
                    <a:pt x="3039036" y="2599765"/>
                  </a:cubicBezTo>
                  <a:cubicBezTo>
                    <a:pt x="3036048" y="2608730"/>
                    <a:pt x="3031924" y="2617393"/>
                    <a:pt x="3030071" y="2626659"/>
                  </a:cubicBezTo>
                  <a:cubicBezTo>
                    <a:pt x="3011846" y="2717782"/>
                    <a:pt x="3030517" y="2634061"/>
                    <a:pt x="3012142" y="2698377"/>
                  </a:cubicBezTo>
                  <a:cubicBezTo>
                    <a:pt x="3008757" y="2710224"/>
                    <a:pt x="3008687" y="2723216"/>
                    <a:pt x="3003177" y="2734236"/>
                  </a:cubicBezTo>
                  <a:cubicBezTo>
                    <a:pt x="2990660" y="2759269"/>
                    <a:pt x="2951278" y="2763489"/>
                    <a:pt x="2931459" y="2770095"/>
                  </a:cubicBezTo>
                  <a:lnTo>
                    <a:pt x="2904565" y="2779059"/>
                  </a:lnTo>
                  <a:cubicBezTo>
                    <a:pt x="2862024" y="2821600"/>
                    <a:pt x="2884743" y="2809572"/>
                    <a:pt x="2841812" y="2823883"/>
                  </a:cubicBezTo>
                  <a:cubicBezTo>
                    <a:pt x="2835836" y="2841812"/>
                    <a:pt x="2837247" y="2864307"/>
                    <a:pt x="2823883" y="2877671"/>
                  </a:cubicBezTo>
                  <a:lnTo>
                    <a:pt x="2788024" y="2913530"/>
                  </a:lnTo>
                  <a:cubicBezTo>
                    <a:pt x="2768464" y="2972208"/>
                    <a:pt x="2795630" y="2914616"/>
                    <a:pt x="2752165" y="2949389"/>
                  </a:cubicBezTo>
                  <a:cubicBezTo>
                    <a:pt x="2743752" y="2956120"/>
                    <a:pt x="2741248" y="2968103"/>
                    <a:pt x="2734236" y="2976283"/>
                  </a:cubicBezTo>
                  <a:cubicBezTo>
                    <a:pt x="2700203" y="3015988"/>
                    <a:pt x="2709658" y="3008382"/>
                    <a:pt x="2671483" y="3021106"/>
                  </a:cubicBezTo>
                  <a:cubicBezTo>
                    <a:pt x="2619041" y="3073548"/>
                    <a:pt x="2644241" y="3054209"/>
                    <a:pt x="2599765" y="3083859"/>
                  </a:cubicBezTo>
                  <a:cubicBezTo>
                    <a:pt x="2565236" y="3135653"/>
                    <a:pt x="2601424" y="3088841"/>
                    <a:pt x="2554942" y="3128683"/>
                  </a:cubicBezTo>
                  <a:cubicBezTo>
                    <a:pt x="2500801" y="3175090"/>
                    <a:pt x="2541604" y="3157035"/>
                    <a:pt x="2492189" y="3173506"/>
                  </a:cubicBezTo>
                  <a:cubicBezTo>
                    <a:pt x="2460895" y="3204800"/>
                    <a:pt x="2482278" y="3188763"/>
                    <a:pt x="2420471" y="3209365"/>
                  </a:cubicBezTo>
                  <a:lnTo>
                    <a:pt x="2420471" y="3209365"/>
                  </a:lnTo>
                  <a:cubicBezTo>
                    <a:pt x="2385715" y="3232537"/>
                    <a:pt x="2403798" y="3223888"/>
                    <a:pt x="2366683" y="3236259"/>
                  </a:cubicBezTo>
                  <a:cubicBezTo>
                    <a:pt x="2357718" y="3242236"/>
                    <a:pt x="2348202" y="3247458"/>
                    <a:pt x="2339789" y="3254189"/>
                  </a:cubicBezTo>
                  <a:cubicBezTo>
                    <a:pt x="2333189" y="3259469"/>
                    <a:pt x="2329107" y="3267770"/>
                    <a:pt x="2321859" y="3272118"/>
                  </a:cubicBezTo>
                  <a:cubicBezTo>
                    <a:pt x="2313756" y="3276980"/>
                    <a:pt x="2303417" y="3276857"/>
                    <a:pt x="2294965" y="3281083"/>
                  </a:cubicBezTo>
                  <a:cubicBezTo>
                    <a:pt x="2285328" y="3285901"/>
                    <a:pt x="2276484" y="3292281"/>
                    <a:pt x="2268071" y="3299012"/>
                  </a:cubicBezTo>
                  <a:cubicBezTo>
                    <a:pt x="2261471" y="3304292"/>
                    <a:pt x="2257390" y="3312594"/>
                    <a:pt x="2250142" y="3316942"/>
                  </a:cubicBezTo>
                  <a:cubicBezTo>
                    <a:pt x="2242039" y="3321804"/>
                    <a:pt x="2232212" y="3322918"/>
                    <a:pt x="2223247" y="3325906"/>
                  </a:cubicBezTo>
                  <a:cubicBezTo>
                    <a:pt x="2185244" y="3363911"/>
                    <a:pt x="2222239" y="3319967"/>
                    <a:pt x="2196353" y="3397624"/>
                  </a:cubicBezTo>
                  <a:cubicBezTo>
                    <a:pt x="2190698" y="3414588"/>
                    <a:pt x="2172735" y="3430207"/>
                    <a:pt x="2160494" y="3442448"/>
                  </a:cubicBezTo>
                  <a:lnTo>
                    <a:pt x="2124636" y="3550024"/>
                  </a:lnTo>
                  <a:cubicBezTo>
                    <a:pt x="2121648" y="3558989"/>
                    <a:pt x="2120913" y="3569055"/>
                    <a:pt x="2115671" y="3576918"/>
                  </a:cubicBezTo>
                  <a:cubicBezTo>
                    <a:pt x="2109695" y="3585883"/>
                    <a:pt x="2102560" y="3594175"/>
                    <a:pt x="2097742" y="3603812"/>
                  </a:cubicBezTo>
                  <a:cubicBezTo>
                    <a:pt x="2074467" y="3650361"/>
                    <a:pt x="2105867" y="3613616"/>
                    <a:pt x="2070847" y="3648636"/>
                  </a:cubicBezTo>
                  <a:cubicBezTo>
                    <a:pt x="2049445" y="3712846"/>
                    <a:pt x="2080042" y="3639396"/>
                    <a:pt x="2034989" y="3693459"/>
                  </a:cubicBezTo>
                  <a:cubicBezTo>
                    <a:pt x="1997519" y="3738423"/>
                    <a:pt x="2032114" y="3716178"/>
                    <a:pt x="2008094" y="3756212"/>
                  </a:cubicBezTo>
                  <a:cubicBezTo>
                    <a:pt x="2003746" y="3763460"/>
                    <a:pt x="1995445" y="3767542"/>
                    <a:pt x="1990165" y="3774142"/>
                  </a:cubicBezTo>
                  <a:cubicBezTo>
                    <a:pt x="1983435" y="3782555"/>
                    <a:pt x="1977054" y="3791399"/>
                    <a:pt x="1972236" y="3801036"/>
                  </a:cubicBezTo>
                  <a:cubicBezTo>
                    <a:pt x="1968010" y="3809488"/>
                    <a:pt x="1965867" y="3818844"/>
                    <a:pt x="1963271" y="3827930"/>
                  </a:cubicBezTo>
                  <a:cubicBezTo>
                    <a:pt x="1959886" y="3839777"/>
                    <a:pt x="1960419" y="3853091"/>
                    <a:pt x="1954306" y="3863789"/>
                  </a:cubicBezTo>
                  <a:cubicBezTo>
                    <a:pt x="1948016" y="3874797"/>
                    <a:pt x="1938495" y="3884526"/>
                    <a:pt x="1927412" y="3890683"/>
                  </a:cubicBezTo>
                  <a:cubicBezTo>
                    <a:pt x="1910891" y="3899861"/>
                    <a:pt x="1891553" y="3902636"/>
                    <a:pt x="1873624" y="3908612"/>
                  </a:cubicBezTo>
                  <a:lnTo>
                    <a:pt x="1846730" y="3917577"/>
                  </a:lnTo>
                  <a:lnTo>
                    <a:pt x="1819836" y="3926542"/>
                  </a:lnTo>
                  <a:cubicBezTo>
                    <a:pt x="1804932" y="3941445"/>
                    <a:pt x="1793025" y="3951007"/>
                    <a:pt x="1783977" y="3971365"/>
                  </a:cubicBezTo>
                  <a:cubicBezTo>
                    <a:pt x="1776301" y="3988635"/>
                    <a:pt x="1772023" y="4007224"/>
                    <a:pt x="1766047" y="4025153"/>
                  </a:cubicBezTo>
                  <a:cubicBezTo>
                    <a:pt x="1766046" y="4025157"/>
                    <a:pt x="1748121" y="4078938"/>
                    <a:pt x="1748118" y="4078942"/>
                  </a:cubicBezTo>
                  <a:cubicBezTo>
                    <a:pt x="1739153" y="4090895"/>
                    <a:pt x="1730789" y="4103322"/>
                    <a:pt x="1721224" y="4114800"/>
                  </a:cubicBezTo>
                  <a:cubicBezTo>
                    <a:pt x="1715813" y="4121293"/>
                    <a:pt x="1708574" y="4126130"/>
                    <a:pt x="1703294" y="4132730"/>
                  </a:cubicBezTo>
                  <a:cubicBezTo>
                    <a:pt x="1648893" y="4200732"/>
                    <a:pt x="1716164" y="4120244"/>
                    <a:pt x="1676400" y="4186518"/>
                  </a:cubicBezTo>
                  <a:cubicBezTo>
                    <a:pt x="1667883" y="4200714"/>
                    <a:pt x="1643795" y="4214232"/>
                    <a:pt x="1631577" y="4222377"/>
                  </a:cubicBezTo>
                  <a:cubicBezTo>
                    <a:pt x="1597044" y="4274174"/>
                    <a:pt x="1633238" y="4227356"/>
                    <a:pt x="1586753" y="4267200"/>
                  </a:cubicBezTo>
                  <a:cubicBezTo>
                    <a:pt x="1573918" y="4278201"/>
                    <a:pt x="1562847" y="4291106"/>
                    <a:pt x="1550894" y="4303059"/>
                  </a:cubicBezTo>
                  <a:cubicBezTo>
                    <a:pt x="1544918" y="4309036"/>
                    <a:pt x="1539998" y="4316301"/>
                    <a:pt x="1532965" y="4320989"/>
                  </a:cubicBezTo>
                  <a:cubicBezTo>
                    <a:pt x="1508633" y="4337210"/>
                    <a:pt x="1487603" y="4348690"/>
                    <a:pt x="1470212" y="4374777"/>
                  </a:cubicBezTo>
                  <a:cubicBezTo>
                    <a:pt x="1464236" y="4383742"/>
                    <a:pt x="1456659" y="4391825"/>
                    <a:pt x="1452283" y="4401671"/>
                  </a:cubicBezTo>
                  <a:cubicBezTo>
                    <a:pt x="1444607" y="4418941"/>
                    <a:pt x="1434353" y="4455459"/>
                    <a:pt x="1434353" y="4455459"/>
                  </a:cubicBezTo>
                  <a:cubicBezTo>
                    <a:pt x="1432707" y="4470276"/>
                    <a:pt x="1431026" y="4536752"/>
                    <a:pt x="1416424" y="4563036"/>
                  </a:cubicBezTo>
                  <a:cubicBezTo>
                    <a:pt x="1405959" y="4581873"/>
                    <a:pt x="1392518" y="4598895"/>
                    <a:pt x="1380565" y="4616824"/>
                  </a:cubicBezTo>
                  <a:cubicBezTo>
                    <a:pt x="1380564" y="4616825"/>
                    <a:pt x="1344708" y="4670611"/>
                    <a:pt x="1344706" y="4670612"/>
                  </a:cubicBezTo>
                  <a:lnTo>
                    <a:pt x="1317812" y="4679577"/>
                  </a:lnTo>
                  <a:cubicBezTo>
                    <a:pt x="1290507" y="4720535"/>
                    <a:pt x="1307500" y="4698855"/>
                    <a:pt x="1264024" y="4742330"/>
                  </a:cubicBezTo>
                  <a:lnTo>
                    <a:pt x="1246094" y="4760259"/>
                  </a:lnTo>
                  <a:cubicBezTo>
                    <a:pt x="1240117" y="4766236"/>
                    <a:pt x="1236183" y="4775516"/>
                    <a:pt x="1228165" y="4778189"/>
                  </a:cubicBezTo>
                  <a:lnTo>
                    <a:pt x="1201271" y="4787153"/>
                  </a:lnTo>
                  <a:lnTo>
                    <a:pt x="1147483" y="4823012"/>
                  </a:lnTo>
                  <a:cubicBezTo>
                    <a:pt x="1138518" y="4828989"/>
                    <a:pt x="1130811" y="4837535"/>
                    <a:pt x="1120589" y="4840942"/>
                  </a:cubicBezTo>
                  <a:lnTo>
                    <a:pt x="1093694" y="4849906"/>
                  </a:lnTo>
                  <a:cubicBezTo>
                    <a:pt x="1077018" y="4866583"/>
                    <a:pt x="1069145" y="4872113"/>
                    <a:pt x="1057836" y="4894730"/>
                  </a:cubicBezTo>
                  <a:cubicBezTo>
                    <a:pt x="1053610" y="4903182"/>
                    <a:pt x="1055553" y="4914942"/>
                    <a:pt x="1048871" y="4921624"/>
                  </a:cubicBezTo>
                  <a:cubicBezTo>
                    <a:pt x="1042189" y="4928306"/>
                    <a:pt x="1030942" y="4927601"/>
                    <a:pt x="1021977" y="4930589"/>
                  </a:cubicBezTo>
                  <a:cubicBezTo>
                    <a:pt x="1000660" y="4994536"/>
                    <a:pt x="1030886" y="4917225"/>
                    <a:pt x="986118" y="4984377"/>
                  </a:cubicBezTo>
                  <a:cubicBezTo>
                    <a:pt x="980876" y="4992240"/>
                    <a:pt x="981379" y="5002819"/>
                    <a:pt x="977153" y="5011271"/>
                  </a:cubicBezTo>
                  <a:cubicBezTo>
                    <a:pt x="972335" y="5020908"/>
                    <a:pt x="963600" y="5028319"/>
                    <a:pt x="959224" y="5038165"/>
                  </a:cubicBezTo>
                  <a:cubicBezTo>
                    <a:pt x="959209" y="5038199"/>
                    <a:pt x="936818" y="5105384"/>
                    <a:pt x="932330" y="5118848"/>
                  </a:cubicBezTo>
                  <a:cubicBezTo>
                    <a:pt x="929342" y="5127813"/>
                    <a:pt x="930047" y="5139060"/>
                    <a:pt x="923365" y="5145742"/>
                  </a:cubicBezTo>
                  <a:lnTo>
                    <a:pt x="896471" y="5172636"/>
                  </a:lnTo>
                  <a:cubicBezTo>
                    <a:pt x="893483" y="5181601"/>
                    <a:pt x="892748" y="5191667"/>
                    <a:pt x="887506" y="5199530"/>
                  </a:cubicBezTo>
                  <a:cubicBezTo>
                    <a:pt x="866781" y="5230617"/>
                    <a:pt x="859444" y="5222302"/>
                    <a:pt x="833718" y="5244353"/>
                  </a:cubicBezTo>
                  <a:cubicBezTo>
                    <a:pt x="820883" y="5255354"/>
                    <a:pt x="809812" y="5268259"/>
                    <a:pt x="797859" y="5280212"/>
                  </a:cubicBezTo>
                  <a:lnTo>
                    <a:pt x="779930" y="5298142"/>
                  </a:lnTo>
                  <a:lnTo>
                    <a:pt x="762000" y="5316071"/>
                  </a:lnTo>
                  <a:cubicBezTo>
                    <a:pt x="746433" y="5362776"/>
                    <a:pt x="763233" y="5325735"/>
                    <a:pt x="735106" y="5360895"/>
                  </a:cubicBezTo>
                  <a:cubicBezTo>
                    <a:pt x="723828" y="5374992"/>
                    <a:pt x="715900" y="5395726"/>
                    <a:pt x="699247" y="5405718"/>
                  </a:cubicBezTo>
                  <a:cubicBezTo>
                    <a:pt x="632979" y="5445478"/>
                    <a:pt x="713455" y="5378214"/>
                    <a:pt x="645459" y="5432612"/>
                  </a:cubicBezTo>
                  <a:cubicBezTo>
                    <a:pt x="638859" y="5437892"/>
                    <a:pt x="634130" y="5445262"/>
                    <a:pt x="627530" y="5450542"/>
                  </a:cubicBezTo>
                  <a:cubicBezTo>
                    <a:pt x="602706" y="5470402"/>
                    <a:pt x="602146" y="5467968"/>
                    <a:pt x="573742" y="5477436"/>
                  </a:cubicBezTo>
                  <a:cubicBezTo>
                    <a:pt x="531201" y="5519977"/>
                    <a:pt x="553920" y="5507950"/>
                    <a:pt x="510989" y="5522259"/>
                  </a:cubicBezTo>
                  <a:cubicBezTo>
                    <a:pt x="505012" y="5531224"/>
                    <a:pt x="501168" y="5542058"/>
                    <a:pt x="493059" y="5549153"/>
                  </a:cubicBezTo>
                  <a:cubicBezTo>
                    <a:pt x="476842" y="5563343"/>
                    <a:pt x="439271" y="5585012"/>
                    <a:pt x="439271" y="5585012"/>
                  </a:cubicBezTo>
                  <a:cubicBezTo>
                    <a:pt x="431127" y="5597228"/>
                    <a:pt x="417606" y="5621320"/>
                    <a:pt x="403412" y="5629836"/>
                  </a:cubicBezTo>
                  <a:cubicBezTo>
                    <a:pt x="395309" y="5634698"/>
                    <a:pt x="385483" y="5635812"/>
                    <a:pt x="376518" y="5638800"/>
                  </a:cubicBezTo>
                  <a:lnTo>
                    <a:pt x="340659" y="5674659"/>
                  </a:lnTo>
                  <a:cubicBezTo>
                    <a:pt x="334683" y="5680636"/>
                    <a:pt x="330748" y="5689916"/>
                    <a:pt x="322730" y="5692589"/>
                  </a:cubicBezTo>
                  <a:lnTo>
                    <a:pt x="295836" y="5701553"/>
                  </a:lnTo>
                  <a:cubicBezTo>
                    <a:pt x="280895" y="5716494"/>
                    <a:pt x="262733" y="5728795"/>
                    <a:pt x="251012" y="5746377"/>
                  </a:cubicBezTo>
                  <a:cubicBezTo>
                    <a:pt x="223707" y="5787335"/>
                    <a:pt x="240700" y="5765655"/>
                    <a:pt x="197224" y="5809130"/>
                  </a:cubicBezTo>
                  <a:lnTo>
                    <a:pt x="179294" y="5827059"/>
                  </a:lnTo>
                  <a:lnTo>
                    <a:pt x="161365" y="5844989"/>
                  </a:lnTo>
                  <a:cubicBezTo>
                    <a:pt x="158377" y="5853954"/>
                    <a:pt x="159082" y="5865201"/>
                    <a:pt x="152400" y="5871883"/>
                  </a:cubicBezTo>
                  <a:cubicBezTo>
                    <a:pt x="145718" y="5878565"/>
                    <a:pt x="133711" y="5876160"/>
                    <a:pt x="125506" y="5880848"/>
                  </a:cubicBezTo>
                  <a:cubicBezTo>
                    <a:pt x="112533" y="5888261"/>
                    <a:pt x="101600" y="5898777"/>
                    <a:pt x="89647" y="5907742"/>
                  </a:cubicBezTo>
                  <a:cubicBezTo>
                    <a:pt x="83671" y="5916707"/>
                    <a:pt x="80131" y="5927906"/>
                    <a:pt x="71718" y="5934636"/>
                  </a:cubicBezTo>
                  <a:cubicBezTo>
                    <a:pt x="64339" y="5940539"/>
                    <a:pt x="51506" y="5936918"/>
                    <a:pt x="44824" y="5943600"/>
                  </a:cubicBezTo>
                  <a:cubicBezTo>
                    <a:pt x="38142" y="5950282"/>
                    <a:pt x="40085" y="5962043"/>
                    <a:pt x="35859" y="5970495"/>
                  </a:cubicBezTo>
                  <a:cubicBezTo>
                    <a:pt x="31041" y="5980132"/>
                    <a:pt x="22748" y="5987752"/>
                    <a:pt x="17930" y="5997389"/>
                  </a:cubicBezTo>
                  <a:cubicBezTo>
                    <a:pt x="13704" y="6005841"/>
                    <a:pt x="12475" y="6015509"/>
                    <a:pt x="8965" y="6024283"/>
                  </a:cubicBezTo>
                  <a:cubicBezTo>
                    <a:pt x="6483" y="6030487"/>
                    <a:pt x="2988" y="6036236"/>
                    <a:pt x="0" y="6042212"/>
                  </a:cubicBezTo>
                </a:path>
              </a:pathLst>
            </a:custGeom>
            <a:noFill/>
            <a:ln w="6667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6429265" y="2460586"/>
              <a:ext cx="3832122" cy="564059"/>
            </a:xfrm>
            <a:custGeom>
              <a:avLst/>
              <a:gdLst>
                <a:gd name="connsiteX0" fmla="*/ 3845858 w 3845858"/>
                <a:gd name="connsiteY0" fmla="*/ 80683 h 762000"/>
                <a:gd name="connsiteX1" fmla="*/ 3783105 w 3845858"/>
                <a:gd name="connsiteY1" fmla="*/ 17930 h 762000"/>
                <a:gd name="connsiteX2" fmla="*/ 3729317 w 3845858"/>
                <a:gd name="connsiteY2" fmla="*/ 0 h 762000"/>
                <a:gd name="connsiteX3" fmla="*/ 3523129 w 3845858"/>
                <a:gd name="connsiteY3" fmla="*/ 8965 h 762000"/>
                <a:gd name="connsiteX4" fmla="*/ 3460376 w 3845858"/>
                <a:gd name="connsiteY4" fmla="*/ 35859 h 762000"/>
                <a:gd name="connsiteX5" fmla="*/ 3406588 w 3845858"/>
                <a:gd name="connsiteY5" fmla="*/ 53789 h 762000"/>
                <a:gd name="connsiteX6" fmla="*/ 3388658 w 3845858"/>
                <a:gd name="connsiteY6" fmla="*/ 71718 h 762000"/>
                <a:gd name="connsiteX7" fmla="*/ 3361764 w 3845858"/>
                <a:gd name="connsiteY7" fmla="*/ 80683 h 762000"/>
                <a:gd name="connsiteX8" fmla="*/ 3325905 w 3845858"/>
                <a:gd name="connsiteY8" fmla="*/ 89648 h 762000"/>
                <a:gd name="connsiteX9" fmla="*/ 3281082 w 3845858"/>
                <a:gd name="connsiteY9" fmla="*/ 98612 h 762000"/>
                <a:gd name="connsiteX10" fmla="*/ 3227294 w 3845858"/>
                <a:gd name="connsiteY10" fmla="*/ 116542 h 762000"/>
                <a:gd name="connsiteX11" fmla="*/ 3173505 w 3845858"/>
                <a:gd name="connsiteY11" fmla="*/ 143436 h 762000"/>
                <a:gd name="connsiteX12" fmla="*/ 3155576 w 3845858"/>
                <a:gd name="connsiteY12" fmla="*/ 170330 h 762000"/>
                <a:gd name="connsiteX13" fmla="*/ 3128682 w 3845858"/>
                <a:gd name="connsiteY13" fmla="*/ 179295 h 762000"/>
                <a:gd name="connsiteX14" fmla="*/ 3074894 w 3845858"/>
                <a:gd name="connsiteY14" fmla="*/ 206189 h 762000"/>
                <a:gd name="connsiteX15" fmla="*/ 2895600 w 3845858"/>
                <a:gd name="connsiteY15" fmla="*/ 197224 h 762000"/>
                <a:gd name="connsiteX16" fmla="*/ 2868705 w 3845858"/>
                <a:gd name="connsiteY16" fmla="*/ 188259 h 762000"/>
                <a:gd name="connsiteX17" fmla="*/ 2770094 w 3845858"/>
                <a:gd name="connsiteY17" fmla="*/ 170330 h 762000"/>
                <a:gd name="connsiteX18" fmla="*/ 2743200 w 3845858"/>
                <a:gd name="connsiteY18" fmla="*/ 161365 h 762000"/>
                <a:gd name="connsiteX19" fmla="*/ 2537011 w 3845858"/>
                <a:gd name="connsiteY19" fmla="*/ 170330 h 762000"/>
                <a:gd name="connsiteX20" fmla="*/ 2456329 w 3845858"/>
                <a:gd name="connsiteY20" fmla="*/ 215153 h 762000"/>
                <a:gd name="connsiteX21" fmla="*/ 2429435 w 3845858"/>
                <a:gd name="connsiteY21" fmla="*/ 233083 h 762000"/>
                <a:gd name="connsiteX22" fmla="*/ 2411505 w 3845858"/>
                <a:gd name="connsiteY22" fmla="*/ 251012 h 762000"/>
                <a:gd name="connsiteX23" fmla="*/ 2384611 w 3845858"/>
                <a:gd name="connsiteY23" fmla="*/ 259977 h 762000"/>
                <a:gd name="connsiteX24" fmla="*/ 2339788 w 3845858"/>
                <a:gd name="connsiteY24" fmla="*/ 322730 h 762000"/>
                <a:gd name="connsiteX25" fmla="*/ 2321858 w 3845858"/>
                <a:gd name="connsiteY25" fmla="*/ 340659 h 762000"/>
                <a:gd name="connsiteX26" fmla="*/ 2303929 w 3845858"/>
                <a:gd name="connsiteY26" fmla="*/ 358589 h 762000"/>
                <a:gd name="connsiteX27" fmla="*/ 2268070 w 3845858"/>
                <a:gd name="connsiteY27" fmla="*/ 394448 h 762000"/>
                <a:gd name="connsiteX28" fmla="*/ 2259105 w 3845858"/>
                <a:gd name="connsiteY28" fmla="*/ 421342 h 762000"/>
                <a:gd name="connsiteX29" fmla="*/ 2205317 w 3845858"/>
                <a:gd name="connsiteY29" fmla="*/ 457200 h 762000"/>
                <a:gd name="connsiteX30" fmla="*/ 2169458 w 3845858"/>
                <a:gd name="connsiteY30" fmla="*/ 493059 h 762000"/>
                <a:gd name="connsiteX31" fmla="*/ 2151529 w 3845858"/>
                <a:gd name="connsiteY31" fmla="*/ 510989 h 762000"/>
                <a:gd name="connsiteX32" fmla="*/ 2061882 w 3845858"/>
                <a:gd name="connsiteY32" fmla="*/ 537883 h 762000"/>
                <a:gd name="connsiteX33" fmla="*/ 1981200 w 3845858"/>
                <a:gd name="connsiteY33" fmla="*/ 546848 h 762000"/>
                <a:gd name="connsiteX34" fmla="*/ 1945341 w 3845858"/>
                <a:gd name="connsiteY34" fmla="*/ 555812 h 762000"/>
                <a:gd name="connsiteX35" fmla="*/ 1819835 w 3845858"/>
                <a:gd name="connsiteY35" fmla="*/ 537883 h 762000"/>
                <a:gd name="connsiteX36" fmla="*/ 1775011 w 3845858"/>
                <a:gd name="connsiteY36" fmla="*/ 528918 h 762000"/>
                <a:gd name="connsiteX37" fmla="*/ 1712258 w 3845858"/>
                <a:gd name="connsiteY37" fmla="*/ 510989 h 762000"/>
                <a:gd name="connsiteX38" fmla="*/ 1586753 w 3845858"/>
                <a:gd name="connsiteY38" fmla="*/ 519953 h 762000"/>
                <a:gd name="connsiteX39" fmla="*/ 1541929 w 3845858"/>
                <a:gd name="connsiteY39" fmla="*/ 546848 h 762000"/>
                <a:gd name="connsiteX40" fmla="*/ 1497105 w 3845858"/>
                <a:gd name="connsiteY40" fmla="*/ 582706 h 762000"/>
                <a:gd name="connsiteX41" fmla="*/ 1488141 w 3845858"/>
                <a:gd name="connsiteY41" fmla="*/ 609600 h 762000"/>
                <a:gd name="connsiteX42" fmla="*/ 1470211 w 3845858"/>
                <a:gd name="connsiteY42" fmla="*/ 627530 h 762000"/>
                <a:gd name="connsiteX43" fmla="*/ 1443317 w 3845858"/>
                <a:gd name="connsiteY43" fmla="*/ 636495 h 762000"/>
                <a:gd name="connsiteX44" fmla="*/ 1290917 w 3845858"/>
                <a:gd name="connsiteY44" fmla="*/ 645459 h 762000"/>
                <a:gd name="connsiteX45" fmla="*/ 1210235 w 3845858"/>
                <a:gd name="connsiteY45" fmla="*/ 654424 h 762000"/>
                <a:gd name="connsiteX46" fmla="*/ 1138517 w 3845858"/>
                <a:gd name="connsiteY46" fmla="*/ 627530 h 762000"/>
                <a:gd name="connsiteX47" fmla="*/ 1093694 w 3845858"/>
                <a:gd name="connsiteY47" fmla="*/ 618565 h 762000"/>
                <a:gd name="connsiteX48" fmla="*/ 896470 w 3845858"/>
                <a:gd name="connsiteY48" fmla="*/ 591671 h 762000"/>
                <a:gd name="connsiteX49" fmla="*/ 663388 w 3845858"/>
                <a:gd name="connsiteY49" fmla="*/ 609600 h 762000"/>
                <a:gd name="connsiteX50" fmla="*/ 609600 w 3845858"/>
                <a:gd name="connsiteY50" fmla="*/ 627530 h 762000"/>
                <a:gd name="connsiteX51" fmla="*/ 537882 w 3845858"/>
                <a:gd name="connsiteY51" fmla="*/ 663389 h 762000"/>
                <a:gd name="connsiteX52" fmla="*/ 439270 w 3845858"/>
                <a:gd name="connsiteY52" fmla="*/ 690283 h 762000"/>
                <a:gd name="connsiteX53" fmla="*/ 331694 w 3845858"/>
                <a:gd name="connsiteY53" fmla="*/ 699248 h 762000"/>
                <a:gd name="connsiteX54" fmla="*/ 26894 w 3845858"/>
                <a:gd name="connsiteY54" fmla="*/ 726142 h 762000"/>
                <a:gd name="connsiteX55" fmla="*/ 0 w 3845858"/>
                <a:gd name="connsiteY55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845858" h="762000">
                  <a:moveTo>
                    <a:pt x="3845858" y="80683"/>
                  </a:moveTo>
                  <a:cubicBezTo>
                    <a:pt x="3824240" y="53660"/>
                    <a:pt x="3814112" y="31711"/>
                    <a:pt x="3783105" y="17930"/>
                  </a:cubicBezTo>
                  <a:cubicBezTo>
                    <a:pt x="3765835" y="10254"/>
                    <a:pt x="3729317" y="0"/>
                    <a:pt x="3729317" y="0"/>
                  </a:cubicBezTo>
                  <a:cubicBezTo>
                    <a:pt x="3660588" y="2988"/>
                    <a:pt x="3591735" y="3883"/>
                    <a:pt x="3523129" y="8965"/>
                  </a:cubicBezTo>
                  <a:cubicBezTo>
                    <a:pt x="3473331" y="12654"/>
                    <a:pt x="3500571" y="17995"/>
                    <a:pt x="3460376" y="35859"/>
                  </a:cubicBezTo>
                  <a:cubicBezTo>
                    <a:pt x="3443106" y="43535"/>
                    <a:pt x="3406588" y="53789"/>
                    <a:pt x="3406588" y="53789"/>
                  </a:cubicBezTo>
                  <a:cubicBezTo>
                    <a:pt x="3400611" y="59765"/>
                    <a:pt x="3395906" y="67370"/>
                    <a:pt x="3388658" y="71718"/>
                  </a:cubicBezTo>
                  <a:cubicBezTo>
                    <a:pt x="3380555" y="76580"/>
                    <a:pt x="3370850" y="78087"/>
                    <a:pt x="3361764" y="80683"/>
                  </a:cubicBezTo>
                  <a:cubicBezTo>
                    <a:pt x="3349917" y="84068"/>
                    <a:pt x="3337933" y="86975"/>
                    <a:pt x="3325905" y="89648"/>
                  </a:cubicBezTo>
                  <a:cubicBezTo>
                    <a:pt x="3311031" y="92953"/>
                    <a:pt x="3295782" y="94603"/>
                    <a:pt x="3281082" y="98612"/>
                  </a:cubicBezTo>
                  <a:cubicBezTo>
                    <a:pt x="3262849" y="103585"/>
                    <a:pt x="3243019" y="106059"/>
                    <a:pt x="3227294" y="116542"/>
                  </a:cubicBezTo>
                  <a:cubicBezTo>
                    <a:pt x="3192537" y="139713"/>
                    <a:pt x="3210621" y="131064"/>
                    <a:pt x="3173505" y="143436"/>
                  </a:cubicBezTo>
                  <a:cubicBezTo>
                    <a:pt x="3167529" y="152401"/>
                    <a:pt x="3163989" y="163599"/>
                    <a:pt x="3155576" y="170330"/>
                  </a:cubicBezTo>
                  <a:cubicBezTo>
                    <a:pt x="3148197" y="176233"/>
                    <a:pt x="3137134" y="175069"/>
                    <a:pt x="3128682" y="179295"/>
                  </a:cubicBezTo>
                  <a:cubicBezTo>
                    <a:pt x="3059169" y="214052"/>
                    <a:pt x="3142493" y="183655"/>
                    <a:pt x="3074894" y="206189"/>
                  </a:cubicBezTo>
                  <a:cubicBezTo>
                    <a:pt x="3015129" y="203201"/>
                    <a:pt x="2955214" y="202408"/>
                    <a:pt x="2895600" y="197224"/>
                  </a:cubicBezTo>
                  <a:cubicBezTo>
                    <a:pt x="2886186" y="196405"/>
                    <a:pt x="2877930" y="190309"/>
                    <a:pt x="2868705" y="188259"/>
                  </a:cubicBezTo>
                  <a:cubicBezTo>
                    <a:pt x="2796764" y="172273"/>
                    <a:pt x="2835359" y="186647"/>
                    <a:pt x="2770094" y="170330"/>
                  </a:cubicBezTo>
                  <a:cubicBezTo>
                    <a:pt x="2760927" y="168038"/>
                    <a:pt x="2752165" y="164353"/>
                    <a:pt x="2743200" y="161365"/>
                  </a:cubicBezTo>
                  <a:cubicBezTo>
                    <a:pt x="2674470" y="164353"/>
                    <a:pt x="2605603" y="165054"/>
                    <a:pt x="2537011" y="170330"/>
                  </a:cubicBezTo>
                  <a:cubicBezTo>
                    <a:pt x="2510257" y="172388"/>
                    <a:pt x="2471045" y="205343"/>
                    <a:pt x="2456329" y="215153"/>
                  </a:cubicBezTo>
                  <a:cubicBezTo>
                    <a:pt x="2447364" y="221130"/>
                    <a:pt x="2437054" y="225465"/>
                    <a:pt x="2429435" y="233083"/>
                  </a:cubicBezTo>
                  <a:cubicBezTo>
                    <a:pt x="2423458" y="239059"/>
                    <a:pt x="2418753" y="246664"/>
                    <a:pt x="2411505" y="251012"/>
                  </a:cubicBezTo>
                  <a:cubicBezTo>
                    <a:pt x="2403402" y="255874"/>
                    <a:pt x="2393576" y="256989"/>
                    <a:pt x="2384611" y="259977"/>
                  </a:cubicBezTo>
                  <a:cubicBezTo>
                    <a:pt x="2370302" y="302907"/>
                    <a:pt x="2382328" y="280190"/>
                    <a:pt x="2339788" y="322730"/>
                  </a:cubicBezTo>
                  <a:lnTo>
                    <a:pt x="2321858" y="340659"/>
                  </a:lnTo>
                  <a:lnTo>
                    <a:pt x="2303929" y="358589"/>
                  </a:lnTo>
                  <a:cubicBezTo>
                    <a:pt x="2280022" y="430306"/>
                    <a:pt x="2315882" y="346636"/>
                    <a:pt x="2268070" y="394448"/>
                  </a:cubicBezTo>
                  <a:cubicBezTo>
                    <a:pt x="2261388" y="401130"/>
                    <a:pt x="2265787" y="414660"/>
                    <a:pt x="2259105" y="421342"/>
                  </a:cubicBezTo>
                  <a:cubicBezTo>
                    <a:pt x="2243868" y="436579"/>
                    <a:pt x="2220554" y="441963"/>
                    <a:pt x="2205317" y="457200"/>
                  </a:cubicBezTo>
                  <a:lnTo>
                    <a:pt x="2169458" y="493059"/>
                  </a:lnTo>
                  <a:cubicBezTo>
                    <a:pt x="2163482" y="499036"/>
                    <a:pt x="2159547" y="508316"/>
                    <a:pt x="2151529" y="510989"/>
                  </a:cubicBezTo>
                  <a:cubicBezTo>
                    <a:pt x="2130589" y="517969"/>
                    <a:pt x="2087041" y="534012"/>
                    <a:pt x="2061882" y="537883"/>
                  </a:cubicBezTo>
                  <a:cubicBezTo>
                    <a:pt x="2035137" y="541998"/>
                    <a:pt x="2008094" y="543860"/>
                    <a:pt x="1981200" y="546848"/>
                  </a:cubicBezTo>
                  <a:cubicBezTo>
                    <a:pt x="1969247" y="549836"/>
                    <a:pt x="1957662" y="555812"/>
                    <a:pt x="1945341" y="555812"/>
                  </a:cubicBezTo>
                  <a:cubicBezTo>
                    <a:pt x="1808824" y="555812"/>
                    <a:pt x="1886199" y="554475"/>
                    <a:pt x="1819835" y="537883"/>
                  </a:cubicBezTo>
                  <a:cubicBezTo>
                    <a:pt x="1805053" y="534187"/>
                    <a:pt x="1789885" y="532224"/>
                    <a:pt x="1775011" y="528918"/>
                  </a:cubicBezTo>
                  <a:cubicBezTo>
                    <a:pt x="1741249" y="521415"/>
                    <a:pt x="1742203" y="520969"/>
                    <a:pt x="1712258" y="510989"/>
                  </a:cubicBezTo>
                  <a:cubicBezTo>
                    <a:pt x="1670423" y="513977"/>
                    <a:pt x="1628407" y="515053"/>
                    <a:pt x="1586753" y="519953"/>
                  </a:cubicBezTo>
                  <a:cubicBezTo>
                    <a:pt x="1554809" y="523711"/>
                    <a:pt x="1563884" y="529283"/>
                    <a:pt x="1541929" y="546848"/>
                  </a:cubicBezTo>
                  <a:cubicBezTo>
                    <a:pt x="1485373" y="592094"/>
                    <a:pt x="1540406" y="539407"/>
                    <a:pt x="1497105" y="582706"/>
                  </a:cubicBezTo>
                  <a:cubicBezTo>
                    <a:pt x="1494117" y="591671"/>
                    <a:pt x="1493003" y="601497"/>
                    <a:pt x="1488141" y="609600"/>
                  </a:cubicBezTo>
                  <a:cubicBezTo>
                    <a:pt x="1483792" y="616848"/>
                    <a:pt x="1477459" y="623181"/>
                    <a:pt x="1470211" y="627530"/>
                  </a:cubicBezTo>
                  <a:cubicBezTo>
                    <a:pt x="1462108" y="632392"/>
                    <a:pt x="1452720" y="635555"/>
                    <a:pt x="1443317" y="636495"/>
                  </a:cubicBezTo>
                  <a:cubicBezTo>
                    <a:pt x="1392682" y="641558"/>
                    <a:pt x="1341655" y="641556"/>
                    <a:pt x="1290917" y="645459"/>
                  </a:cubicBezTo>
                  <a:cubicBezTo>
                    <a:pt x="1263937" y="647534"/>
                    <a:pt x="1237129" y="651436"/>
                    <a:pt x="1210235" y="654424"/>
                  </a:cubicBezTo>
                  <a:cubicBezTo>
                    <a:pt x="1061575" y="624691"/>
                    <a:pt x="1244041" y="667102"/>
                    <a:pt x="1138517" y="627530"/>
                  </a:cubicBezTo>
                  <a:cubicBezTo>
                    <a:pt x="1124250" y="622180"/>
                    <a:pt x="1108744" y="620941"/>
                    <a:pt x="1093694" y="618565"/>
                  </a:cubicBezTo>
                  <a:cubicBezTo>
                    <a:pt x="1012637" y="605767"/>
                    <a:pt x="971185" y="601011"/>
                    <a:pt x="896470" y="591671"/>
                  </a:cubicBezTo>
                  <a:cubicBezTo>
                    <a:pt x="876406" y="592925"/>
                    <a:pt x="704572" y="601878"/>
                    <a:pt x="663388" y="609600"/>
                  </a:cubicBezTo>
                  <a:cubicBezTo>
                    <a:pt x="644812" y="613083"/>
                    <a:pt x="609600" y="627530"/>
                    <a:pt x="609600" y="627530"/>
                  </a:cubicBezTo>
                  <a:cubicBezTo>
                    <a:pt x="578306" y="658822"/>
                    <a:pt x="599687" y="642787"/>
                    <a:pt x="537882" y="663389"/>
                  </a:cubicBezTo>
                  <a:cubicBezTo>
                    <a:pt x="508295" y="673251"/>
                    <a:pt x="466217" y="688037"/>
                    <a:pt x="439270" y="690283"/>
                  </a:cubicBezTo>
                  <a:lnTo>
                    <a:pt x="331694" y="699248"/>
                  </a:lnTo>
                  <a:cubicBezTo>
                    <a:pt x="184546" y="736034"/>
                    <a:pt x="284599" y="716230"/>
                    <a:pt x="26894" y="726142"/>
                  </a:cubicBezTo>
                  <a:cubicBezTo>
                    <a:pt x="4239" y="748796"/>
                    <a:pt x="12744" y="736511"/>
                    <a:pt x="0" y="762000"/>
                  </a:cubicBezTo>
                </a:path>
              </a:pathLst>
            </a:custGeom>
            <a:noFill/>
            <a:ln w="6032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12" y="2742615"/>
              <a:ext cx="759250" cy="5640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047" y="914400"/>
              <a:ext cx="2436535" cy="13696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166" y="1929570"/>
              <a:ext cx="1334890" cy="743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2501" y="1640914"/>
              <a:ext cx="1141660" cy="66053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4462" y="3919627"/>
              <a:ext cx="1013936" cy="729389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16" name="5-Point Star 15"/>
            <p:cNvSpPr/>
            <p:nvPr/>
          </p:nvSpPr>
          <p:spPr bwMode="auto">
            <a:xfrm>
              <a:off x="4754952" y="4286031"/>
              <a:ext cx="258418" cy="196236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3338554" y="5483280"/>
              <a:ext cx="264502" cy="209034"/>
            </a:xfrm>
            <a:prstGeom prst="line">
              <a:avLst/>
            </a:prstGeom>
            <a:solidFill>
              <a:schemeClr val="accent1"/>
            </a:solidFill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ight Brace 23"/>
            <p:cNvSpPr/>
            <p:nvPr/>
          </p:nvSpPr>
          <p:spPr bwMode="auto">
            <a:xfrm rot="2412682">
              <a:off x="4496435" y="3948035"/>
              <a:ext cx="662937" cy="2147965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H="1">
              <a:off x="5915635" y="3668336"/>
              <a:ext cx="1290773" cy="119447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9235" y="1954140"/>
              <a:ext cx="731366" cy="448873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478" y="1685643"/>
              <a:ext cx="1378465" cy="686661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4" y="123322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Questão: se vocês tivessem que escolher somente 3 estações, aonde vocês colocariam?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821131" y="3547613"/>
            <a:ext cx="227784" cy="16921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5464811" y="4088802"/>
            <a:ext cx="227784" cy="16921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141500" y="3752334"/>
            <a:ext cx="227784" cy="16921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5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56;p13">
            <a:extLst>
              <a:ext uri="{FF2B5EF4-FFF2-40B4-BE49-F238E27FC236}">
                <a16:creationId xmlns:a16="http://schemas.microsoft.com/office/drawing/2014/main" xmlns="" id="{1CBA8FD5-B587-43E7-81F3-8501F4B2A366}"/>
              </a:ext>
            </a:extLst>
          </p:cNvPr>
          <p:cNvCxnSpPr>
            <a:cxnSpLocks/>
          </p:cNvCxnSpPr>
          <p:nvPr/>
        </p:nvCxnSpPr>
        <p:spPr>
          <a:xfrm>
            <a:off x="308181" y="3429000"/>
            <a:ext cx="635931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06C9115-52EC-47FA-AF56-BE5C7AED090B}"/>
              </a:ext>
            </a:extLst>
          </p:cNvPr>
          <p:cNvSpPr txBox="1"/>
          <p:nvPr/>
        </p:nvSpPr>
        <p:spPr>
          <a:xfrm>
            <a:off x="209551" y="3812542"/>
            <a:ext cx="37623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Frederico Ernesto Coelho Carvalho</a:t>
            </a:r>
          </a:p>
          <a:p>
            <a:pPr algn="ctr"/>
            <a:r>
              <a:rPr lang="pt-BR" i="1" dirty="0">
                <a:solidFill>
                  <a:schemeClr val="bg1"/>
                </a:solidFill>
              </a:rPr>
              <a:t>Pesquisador em Geociências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81EA47D-E7D5-474E-903D-1BE08DD17B38}"/>
              </a:ext>
            </a:extLst>
          </p:cNvPr>
          <p:cNvSpPr txBox="1"/>
          <p:nvPr/>
        </p:nvSpPr>
        <p:spPr>
          <a:xfrm>
            <a:off x="209551" y="4548057"/>
            <a:ext cx="37623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Gustavo Guedes de Faria Cruz</a:t>
            </a:r>
          </a:p>
          <a:p>
            <a:pPr algn="ctr"/>
            <a:r>
              <a:rPr lang="pt-BR" i="1" dirty="0">
                <a:solidFill>
                  <a:schemeClr val="bg1"/>
                </a:solidFill>
              </a:rPr>
              <a:t>Técnico em Geociências </a:t>
            </a:r>
          </a:p>
        </p:txBody>
      </p:sp>
      <p:sp>
        <p:nvSpPr>
          <p:cNvPr id="13" name="Título 5">
            <a:extLst>
              <a:ext uri="{FF2B5EF4-FFF2-40B4-BE49-F238E27FC236}">
                <a16:creationId xmlns:a16="http://schemas.microsoft.com/office/drawing/2014/main" xmlns="" id="{5AE9138F-EE87-403D-944A-DC02924D8A9A}"/>
              </a:ext>
            </a:extLst>
          </p:cNvPr>
          <p:cNvSpPr txBox="1">
            <a:spLocks/>
          </p:cNvSpPr>
          <p:nvPr/>
        </p:nvSpPr>
        <p:spPr>
          <a:xfrm>
            <a:off x="319087" y="825526"/>
            <a:ext cx="5753725" cy="2219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5500">
                <a:solidFill>
                  <a:schemeClr val="bg1"/>
                </a:solidFill>
              </a:rPr>
              <a:t>SEDIMENTOMETRIA</a:t>
            </a:r>
            <a:endParaRPr lang="pt-BR" sz="5500" dirty="0">
              <a:solidFill>
                <a:schemeClr val="bg1"/>
              </a:solidFill>
            </a:endParaRPr>
          </a:p>
        </p:txBody>
      </p:sp>
      <p:sp>
        <p:nvSpPr>
          <p:cNvPr id="14" name="Subtítulo 6">
            <a:extLst>
              <a:ext uri="{FF2B5EF4-FFF2-40B4-BE49-F238E27FC236}">
                <a16:creationId xmlns:a16="http://schemas.microsoft.com/office/drawing/2014/main" xmlns="" id="{2392FE91-DEB7-4948-8C51-79054D9A673A}"/>
              </a:ext>
            </a:extLst>
          </p:cNvPr>
          <p:cNvSpPr txBox="1">
            <a:spLocks/>
          </p:cNvSpPr>
          <p:nvPr/>
        </p:nvSpPr>
        <p:spPr>
          <a:xfrm>
            <a:off x="0" y="2485931"/>
            <a:ext cx="6391900" cy="111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>
                <a:solidFill>
                  <a:schemeClr val="bg1"/>
                </a:solidFill>
              </a:rPr>
              <a:t>UM CURSO COMPACTO SOBRE UM DOS TEMAS MAIS IMPORTANTES  DA HIDROLOGIA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4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FD2429-02F7-4A2E-A190-44772931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5" y="0"/>
            <a:ext cx="10364451" cy="1596177"/>
          </a:xfrm>
        </p:spPr>
        <p:txBody>
          <a:bodyPr/>
          <a:lstStyle/>
          <a:p>
            <a:r>
              <a:rPr lang="pt-BR" dirty="0"/>
              <a:t>EQUIPAMENTOS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110AC0C-4635-412F-971B-704409903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00600"/>
          </a:xfrm>
        </p:spPr>
        <p:txBody>
          <a:bodyPr>
            <a:normAutofit/>
          </a:bodyPr>
          <a:lstStyle/>
          <a:p>
            <a:r>
              <a:rPr lang="pt-BR" dirty="0"/>
              <a:t>Amostradores: US DH-48, US DH-49, US DH-59, US DH-2, </a:t>
            </a:r>
            <a:r>
              <a:rPr lang="pt-BR"/>
              <a:t>US BMH-60</a:t>
            </a:r>
            <a:r>
              <a:rPr lang="pt-BR" dirty="0"/>
              <a:t>, etc..</a:t>
            </a:r>
          </a:p>
          <a:p>
            <a:endParaRPr lang="pt-BR" dirty="0"/>
          </a:p>
          <a:p>
            <a:r>
              <a:rPr lang="pt-BR" dirty="0"/>
              <a:t>Barco </a:t>
            </a:r>
          </a:p>
          <a:p>
            <a:endParaRPr lang="pt-BR" dirty="0"/>
          </a:p>
          <a:p>
            <a:r>
              <a:rPr lang="pt-BR" dirty="0"/>
              <a:t>Guincho </a:t>
            </a:r>
          </a:p>
          <a:p>
            <a:endParaRPr lang="pt-BR" dirty="0"/>
          </a:p>
          <a:p>
            <a:r>
              <a:rPr lang="pt-BR" dirty="0"/>
              <a:t>Haste de </a:t>
            </a:r>
            <a:r>
              <a:rPr lang="pt-BR" dirty="0" err="1"/>
              <a:t>váu</a:t>
            </a:r>
            <a:endParaRPr lang="pt-BR" dirty="0"/>
          </a:p>
          <a:p>
            <a:endParaRPr lang="pt-BR" dirty="0"/>
          </a:p>
          <a:p>
            <a:r>
              <a:rPr lang="pt-BR" dirty="0"/>
              <a:t>Vasilhames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527A505-973F-498E-AE1B-1EAD5538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1" y="2381249"/>
            <a:ext cx="4572000" cy="35337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C759244-0C44-4EC9-AC44-FF0BCEA0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381248"/>
            <a:ext cx="4343400" cy="35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B9CAF9-2B88-48ED-8288-1E4430E7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25" y="0"/>
            <a:ext cx="10364451" cy="1596177"/>
          </a:xfrm>
        </p:spPr>
        <p:txBody>
          <a:bodyPr/>
          <a:lstStyle/>
          <a:p>
            <a:r>
              <a:rPr lang="pt-BR" dirty="0"/>
              <a:t>AMOSTRADORES (terminologia)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739C593-1553-45F1-9761-EC86F16FD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226"/>
            <a:ext cx="10728325" cy="4524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nomenclatura dos amostradores se deve a: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US</a:t>
            </a:r>
            <a:r>
              <a:rPr lang="pt-BR" dirty="0"/>
              <a:t>: United States (Estados Unidos da América)</a:t>
            </a:r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D</a:t>
            </a:r>
            <a:r>
              <a:rPr lang="pt-BR" dirty="0"/>
              <a:t>: amostrador por integração na vertical</a:t>
            </a:r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P</a:t>
            </a:r>
            <a:r>
              <a:rPr lang="pt-BR" dirty="0"/>
              <a:t>: amostrador pontual</a:t>
            </a:r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H</a:t>
            </a:r>
            <a:r>
              <a:rPr lang="pt-BR" dirty="0"/>
              <a:t>: amostrador operado manualmente</a:t>
            </a:r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BM</a:t>
            </a:r>
            <a:r>
              <a:rPr lang="pt-BR" dirty="0"/>
              <a:t>: amostradores para material de leito</a:t>
            </a:r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BL</a:t>
            </a:r>
            <a:r>
              <a:rPr lang="pt-BR" dirty="0"/>
              <a:t>: amostradores para descarga do leito</a:t>
            </a:r>
          </a:p>
          <a:p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ANO</a:t>
            </a:r>
            <a:r>
              <a:rPr lang="pt-BR" dirty="0"/>
              <a:t>: dois últimos dígitos do ano em que foi projetado</a:t>
            </a:r>
          </a:p>
        </p:txBody>
      </p:sp>
    </p:spTree>
    <p:extLst>
      <p:ext uri="{BB962C8B-B14F-4D97-AF65-F5344CB8AC3E}">
        <p14:creationId xmlns:p14="http://schemas.microsoft.com/office/powerpoint/2010/main" val="3589750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5" y="30585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DH-48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2469F05-E917-473F-A732-0F68D2982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328491"/>
            <a:ext cx="3461554" cy="32817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2999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A VÁU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1/4  </a:t>
            </a:r>
            <a:r>
              <a:rPr lang="pt-BR" dirty="0" err="1"/>
              <a:t>Pol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GARRAFA: 473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2,7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0,46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2,7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0,09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1,8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0257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36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DH-59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2999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r>
              <a:rPr lang="pt-BR" dirty="0"/>
              <a:t>AMOSTRAGEM EMBARCADA</a:t>
            </a:r>
          </a:p>
          <a:p>
            <a:endParaRPr lang="pt-BR" dirty="0"/>
          </a:p>
          <a:p>
            <a:r>
              <a:rPr lang="pt-BR" dirty="0"/>
              <a:t>BICO: 3/16 OU 1/4 </a:t>
            </a:r>
            <a:r>
              <a:rPr lang="pt-BR" dirty="0" err="1"/>
              <a:t>Pol</a:t>
            </a:r>
            <a:endParaRPr lang="pt-BR" dirty="0"/>
          </a:p>
          <a:p>
            <a:endParaRPr lang="pt-BR" dirty="0"/>
          </a:p>
          <a:p>
            <a:r>
              <a:rPr lang="pt-BR" dirty="0"/>
              <a:t>VOLUME DA GARRAFA: 473 ml</a:t>
            </a:r>
          </a:p>
          <a:p>
            <a:endParaRPr lang="pt-BR" dirty="0"/>
          </a:p>
          <a:p>
            <a:r>
              <a:rPr lang="pt-BR" dirty="0"/>
              <a:t>PROFUNDIDADE MÁXIMA: 4,6 m (3/16) E 2,7 m (1/4)</a:t>
            </a:r>
          </a:p>
          <a:p>
            <a:endParaRPr lang="pt-BR" dirty="0"/>
          </a:p>
          <a:p>
            <a:r>
              <a:rPr lang="pt-BR" dirty="0"/>
              <a:t>VELOCIDADE MÍNIMA: 0,46 m/s</a:t>
            </a:r>
          </a:p>
          <a:p>
            <a:endParaRPr lang="pt-BR" dirty="0"/>
          </a:p>
          <a:p>
            <a:r>
              <a:rPr lang="pt-BR" dirty="0"/>
              <a:t>VELOCIDADE MÁXIMA: 1,5 m/s</a:t>
            </a:r>
          </a:p>
          <a:p>
            <a:endParaRPr lang="pt-BR" dirty="0"/>
          </a:p>
          <a:p>
            <a:r>
              <a:rPr lang="pt-BR" dirty="0"/>
              <a:t>ZONA NÃO AMOSTRADA: 0,11 m</a:t>
            </a:r>
          </a:p>
          <a:p>
            <a:endParaRPr lang="pt-BR" dirty="0"/>
          </a:p>
          <a:p>
            <a:r>
              <a:rPr lang="pt-BR" dirty="0"/>
              <a:t>PESO DO AMOSTRADOR: 10 Kg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733D051-0F63-4A6A-A1BB-B4BA20C3A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5" y="2096528"/>
            <a:ext cx="354048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7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DH-76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819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EMBARCADA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 E 1/4 </a:t>
            </a:r>
            <a:r>
              <a:rPr lang="pt-BR" dirty="0" err="1"/>
              <a:t>Pol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4,6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0,46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2,0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0,08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11,3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Picture 5" descr="US_DH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8" y="2200275"/>
            <a:ext cx="48733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48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DH-81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819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 A VAU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3/16,  1/4 E 5/16 </a:t>
            </a:r>
            <a:r>
              <a:rPr lang="pt-BR" dirty="0" err="1"/>
              <a:t>Pol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2,7 m (TODOS OS BICOS)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0,61 m/s (3/16 E 5/16) E 0,46 m/s (1/4)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1,9 m/s (3/16), 2,3 m/s (1/4) E 2,1 m/s (5/16)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0,5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Picture 5" descr="US_DH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8" y="2205395"/>
            <a:ext cx="4901117" cy="324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572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DH-95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819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EMBARCADA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3/16,  1/4 E 5/16 </a:t>
            </a:r>
            <a:r>
              <a:rPr lang="pt-BR" dirty="0" err="1"/>
              <a:t>Pol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SACA: 1,0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4,6 m (TODOS OS BICOS)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0,41 m/s (3/16 E 5/16) E 0,52 m/s (1/4)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1,9 m/s (3/16), 2,1 m/s (1/4) E 2,3 m/s (5/16)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0,12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13,2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Picture 4" descr="US_D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/>
          <a:stretch>
            <a:fillRect/>
          </a:stretch>
        </p:blipFill>
        <p:spPr bwMode="auto">
          <a:xfrm>
            <a:off x="209548" y="2095501"/>
            <a:ext cx="4692481" cy="28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199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DH-2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8199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EMBARCADA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3/16, 1/4  E 5/16 </a:t>
            </a:r>
            <a:r>
              <a:rPr lang="pt-BR" dirty="0" err="1"/>
              <a:t>Pol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SACA: 1000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10,7 m (3/16), 6,1m (1/4) E 4,0 m (5/16)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0,61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1,8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0,09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13,6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4551261-57B1-46CF-A989-2891A3F79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8" y="1971674"/>
            <a:ext cx="4804028" cy="42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0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D-74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4957" y="1381125"/>
            <a:ext cx="68199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EMBARCADA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 E 1/4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SACA: 0,946L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GARRAFA: 0,473L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4,6 m (3/16) E 2,7m (1/4 COM A GARRAFA) E 4,6 m (1/4 COM A SACA)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0,46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2,0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28,1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Picture 5" descr="US_D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/>
          <a:stretch>
            <a:fillRect/>
          </a:stretch>
        </p:blipFill>
        <p:spPr bwMode="auto">
          <a:xfrm>
            <a:off x="173468" y="2124075"/>
            <a:ext cx="49716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64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D-74AL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62552" y="1343025"/>
            <a:ext cx="68199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EMBARCADA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 E 1/4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SACA: 0,946L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GARRAFA: 0,473L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4,6 m (3/16) E 2,7m (1/4 COM A GARRAFA) E 4,6 m (1/4 COM A SACA)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0,46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1,8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19,1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Picture 5" descr="US_D74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8" y="2024063"/>
            <a:ext cx="4825848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83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4E5A46-D4FA-45D5-9EED-8B90F2A9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0"/>
            <a:ext cx="10364451" cy="1596177"/>
          </a:xfrm>
        </p:spPr>
        <p:txBody>
          <a:bodyPr/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INFORMAÇÕES DO CURSO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CF42C31-D20E-493A-A364-9C4655F84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525" y="2200275"/>
            <a:ext cx="9811375" cy="40671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Programa:  mês da água 2021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Tema: </a:t>
            </a:r>
            <a:r>
              <a:rPr lang="pt-BR" dirty="0" err="1">
                <a:solidFill>
                  <a:schemeClr val="bg1"/>
                </a:solidFill>
              </a:rPr>
              <a:t>Sedimentometria</a:t>
            </a:r>
            <a:r>
              <a:rPr lang="pt-BR" dirty="0">
                <a:solidFill>
                  <a:schemeClr val="bg1"/>
                </a:solidFill>
              </a:rPr>
              <a:t>, Um curso compacto sobre um dos temas mais importantes da hidrologia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CARGA HORÁRIA: 4 HORAS</a:t>
            </a:r>
          </a:p>
        </p:txBody>
      </p:sp>
    </p:spTree>
    <p:extLst>
      <p:ext uri="{BB962C8B-B14F-4D97-AF65-F5344CB8AC3E}">
        <p14:creationId xmlns:p14="http://schemas.microsoft.com/office/powerpoint/2010/main" val="210624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5171F-6875-43F0-B9F2-4AEDC9F7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4" y="4212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EM </a:t>
            </a:r>
            <a:r>
              <a:rPr lang="pt-BR" dirty="0" err="1"/>
              <a:t>SUSPENsÃO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847574C-18DA-45AB-986A-156754FB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1150"/>
            <a:ext cx="10728325" cy="48958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US DH-2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5172075" y="1695450"/>
            <a:ext cx="68199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AMOSTRAGEM EMBARCADA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BICO: 3/16, 1/4  E 5/16 </a:t>
            </a:r>
            <a:r>
              <a:rPr lang="pt-BR" dirty="0" err="1"/>
              <a:t>Pol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DA SACA: 1000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10,7 m (3/16), 6,1m (1/4) E 4,0 m (5/16)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MÍNIMA: 0,61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1,8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ZONA NÃO AMOSTRADA: 0,09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 DO AMOSTRADOR: 13,6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4551261-57B1-46CF-A989-2891A3F79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8" y="1971674"/>
            <a:ext cx="4804028" cy="42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9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748003-4912-4907-9F79-B4846043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50" y="0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TABELA DE AMOSTRAGEM </a:t>
            </a:r>
            <a:br>
              <a:rPr lang="pt-BR" dirty="0"/>
            </a:b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6D86B0D0-018D-478D-AC21-B961A94C3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1011680"/>
            <a:ext cx="7734300" cy="5398645"/>
          </a:xfrm>
        </p:spPr>
      </p:pic>
    </p:spTree>
    <p:extLst>
      <p:ext uri="{BB962C8B-B14F-4D97-AF65-F5344CB8AC3E}">
        <p14:creationId xmlns:p14="http://schemas.microsoft.com/office/powerpoint/2010/main" val="3736179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1A0F8-7CBD-40A8-9680-0F2BFEC6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203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DO LEITO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888999-27C0-49E0-9D2A-3DEEB037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89652"/>
            <a:ext cx="10728325" cy="4740965"/>
          </a:xfrm>
        </p:spPr>
        <p:txBody>
          <a:bodyPr/>
          <a:lstStyle/>
          <a:p>
            <a:r>
              <a:rPr lang="pt-BR" dirty="0"/>
              <a:t>USRBMH-80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22F0F45-FF40-4CC5-81AF-ED3831E0C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278282"/>
            <a:ext cx="4882169" cy="37724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DF9B357-8C53-44D3-AB28-BA013FA00985}"/>
              </a:ext>
            </a:extLst>
          </p:cNvPr>
          <p:cNvSpPr txBox="1"/>
          <p:nvPr/>
        </p:nvSpPr>
        <p:spPr>
          <a:xfrm>
            <a:off x="6589833" y="2278282"/>
            <a:ext cx="5377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COMPRIMENTO: 142CM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0,90M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ESPESSURA AMOSTRADA MÁX: 4,4CM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PESO:  3,6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AMOSTRADO: 250 CM³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4900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1A0F8-7CBD-40A8-9680-0F2BFEC6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DO LEITO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888999-27C0-49E0-9D2A-3DEEB037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89652"/>
            <a:ext cx="10728325" cy="4740965"/>
          </a:xfrm>
        </p:spPr>
        <p:txBody>
          <a:bodyPr/>
          <a:lstStyle/>
          <a:p>
            <a:r>
              <a:rPr lang="pt-BR" dirty="0"/>
              <a:t>USBMH-53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DF9B357-8C53-44D3-AB28-BA013FA00985}"/>
              </a:ext>
            </a:extLst>
          </p:cNvPr>
          <p:cNvSpPr txBox="1"/>
          <p:nvPr/>
        </p:nvSpPr>
        <p:spPr>
          <a:xfrm>
            <a:off x="6448018" y="2212026"/>
            <a:ext cx="5377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COMPRIMENTO: 117CM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0,90M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ESPESSURA AMOSTRADA MÁX: 20,3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PESO:  3,4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AMOSTRADO: 411 CM³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D381378-0D37-4076-95CE-3CCD23D3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5" y="2212026"/>
            <a:ext cx="4574056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3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1A0F8-7CBD-40A8-9680-0F2BFEC6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88" y="0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DO LEITO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888999-27C0-49E0-9D2A-3DEEB037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89652"/>
            <a:ext cx="10728325" cy="4740965"/>
          </a:xfrm>
        </p:spPr>
        <p:txBody>
          <a:bodyPr/>
          <a:lstStyle/>
          <a:p>
            <a:r>
              <a:rPr lang="pt-BR" dirty="0"/>
              <a:t>USBMH-60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DF9B357-8C53-44D3-AB28-BA013FA00985}"/>
              </a:ext>
            </a:extLst>
          </p:cNvPr>
          <p:cNvSpPr txBox="1"/>
          <p:nvPr/>
        </p:nvSpPr>
        <p:spPr>
          <a:xfrm>
            <a:off x="6375677" y="2242005"/>
            <a:ext cx="5377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COMPRIMENTO: 55,9CM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N/A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ESPESSURA AMOSTRADA MÁX: 4,3CM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PESO:  14,5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AMOSTRADO: 175CM³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F6305D9-D99A-4537-9782-3F8C948A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249094"/>
            <a:ext cx="4742414" cy="39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2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1A0F8-7CBD-40A8-9680-0F2BFEC6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00" y="0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SEDIMENTO DO LEITO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888999-27C0-49E0-9D2A-3DEEB037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89652"/>
            <a:ext cx="10728325" cy="4740965"/>
          </a:xfrm>
        </p:spPr>
        <p:txBody>
          <a:bodyPr/>
          <a:lstStyle/>
          <a:p>
            <a:r>
              <a:rPr lang="pt-BR" dirty="0"/>
              <a:t>USBM-54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DF9B357-8C53-44D3-AB28-BA013FA00985}"/>
              </a:ext>
            </a:extLst>
          </p:cNvPr>
          <p:cNvSpPr txBox="1"/>
          <p:nvPr/>
        </p:nvSpPr>
        <p:spPr>
          <a:xfrm>
            <a:off x="6589833" y="2278282"/>
            <a:ext cx="5377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COMPRIMENTO: 55,9CM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PROFUNDIDADE MÁXIMA: N/A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ESPESSURA AMOSTRADA MÁX: 5,1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PESO:  45,4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VOLUME AMOSTRADO: 300 CM³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27FF346-2818-4168-AAFC-64B5A21C2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212284"/>
            <a:ext cx="462335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3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03D94-FB17-447C-B367-3B0992FF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50" y="0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DESCARGA DO LEITO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28448BD-A49F-41CA-83FF-E4AEBFC5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58617"/>
            <a:ext cx="10728325" cy="4144617"/>
          </a:xfrm>
        </p:spPr>
        <p:txBody>
          <a:bodyPr/>
          <a:lstStyle/>
          <a:p>
            <a:r>
              <a:rPr lang="pt-BR" dirty="0"/>
              <a:t>Usblh-84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E0612D2-A0E1-48F2-B5B5-5D69708E4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6487"/>
            <a:ext cx="4343400" cy="37433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7961327-9668-458C-837C-FCC5327875D6}"/>
              </a:ext>
            </a:extLst>
          </p:cNvPr>
          <p:cNvSpPr txBox="1"/>
          <p:nvPr/>
        </p:nvSpPr>
        <p:spPr>
          <a:xfrm>
            <a:off x="6286499" y="2259909"/>
            <a:ext cx="4906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COMPRIMENTO: 71,1CM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PESO: 4,5KG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MALHA DA SACA: 0,25MM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2969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03D94-FB17-447C-B367-3B0992FF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50" y="0"/>
            <a:ext cx="10364451" cy="1596177"/>
          </a:xfrm>
        </p:spPr>
        <p:txBody>
          <a:bodyPr>
            <a:normAutofit/>
          </a:bodyPr>
          <a:lstStyle/>
          <a:p>
            <a:r>
              <a:rPr lang="pt-BR" dirty="0"/>
              <a:t>AMOSTRADORES DE DESCARGA DO LEITO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28448BD-A49F-41CA-83FF-E4AEBFC5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58617"/>
            <a:ext cx="10728325" cy="4144617"/>
          </a:xfrm>
        </p:spPr>
        <p:txBody>
          <a:bodyPr/>
          <a:lstStyle/>
          <a:p>
            <a:r>
              <a:rPr lang="pt-BR" dirty="0"/>
              <a:t>Usbl-84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7961327-9668-458C-837C-FCC5327875D6}"/>
              </a:ext>
            </a:extLst>
          </p:cNvPr>
          <p:cNvSpPr txBox="1"/>
          <p:nvPr/>
        </p:nvSpPr>
        <p:spPr>
          <a:xfrm>
            <a:off x="6286499" y="2259909"/>
            <a:ext cx="4906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COMPRIMENTO: 71,1CM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PESO: 4,5KG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MALHA DA SACA: 0,25MM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B1DBB23-BB30-48AB-A500-9DD7B75D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4" y="2293195"/>
            <a:ext cx="434862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91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4" y="179028"/>
            <a:ext cx="10364451" cy="1596177"/>
          </a:xfrm>
        </p:spPr>
        <p:txBody>
          <a:bodyPr/>
          <a:lstStyle/>
          <a:p>
            <a:r>
              <a:rPr lang="pt-BR" altLang="pt-BR" dirty="0"/>
              <a:t>Exemplo de Testes Experimentais - Eficiência do Amostrador – US DH-2</a:t>
            </a:r>
            <a:endParaRPr lang="pt-B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1" b="10375"/>
          <a:stretch/>
        </p:blipFill>
        <p:spPr bwMode="auto">
          <a:xfrm>
            <a:off x="2057401" y="1500665"/>
            <a:ext cx="8553450" cy="444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143250" y="4840695"/>
            <a:ext cx="731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0,45m/s       0,61m/s                                         1,06m/s                                                                            1,82m/s         1,98m/s</a:t>
            </a:r>
          </a:p>
        </p:txBody>
      </p:sp>
      <p:cxnSp>
        <p:nvCxnSpPr>
          <p:cNvPr id="14" name="Conector reto 13"/>
          <p:cNvCxnSpPr/>
          <p:nvPr/>
        </p:nvCxnSpPr>
        <p:spPr>
          <a:xfrm flipV="1">
            <a:off x="9124950" y="2609850"/>
            <a:ext cx="0" cy="310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4152900" y="2600564"/>
            <a:ext cx="0" cy="310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395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4" y="179028"/>
            <a:ext cx="10364451" cy="1596177"/>
          </a:xfrm>
        </p:spPr>
        <p:txBody>
          <a:bodyPr/>
          <a:lstStyle/>
          <a:p>
            <a:r>
              <a:rPr lang="pt-BR" altLang="pt-BR" dirty="0"/>
              <a:t>Exemplo de Testes Experimentais - Eficiência do Amostrador – US DH-2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3487617" y="1500665"/>
            <a:ext cx="8553450" cy="4442935"/>
            <a:chOff x="2057401" y="1500665"/>
            <a:chExt cx="8553450" cy="444293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51" b="10375"/>
            <a:stretch/>
          </p:blipFill>
          <p:spPr bwMode="auto">
            <a:xfrm>
              <a:off x="2057401" y="1500665"/>
              <a:ext cx="8553450" cy="4442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3143250" y="4840695"/>
              <a:ext cx="7315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/>
                <a:t>0,45m/s       0,61m/s                                         1,06m/s                                                                            1,82m/s         1,98m/s</a:t>
              </a:r>
            </a:p>
          </p:txBody>
        </p:sp>
        <p:cxnSp>
          <p:nvCxnSpPr>
            <p:cNvPr id="14" name="Conector reto 13"/>
            <p:cNvCxnSpPr/>
            <p:nvPr/>
          </p:nvCxnSpPr>
          <p:spPr>
            <a:xfrm flipV="1">
              <a:off x="9124950" y="2609850"/>
              <a:ext cx="0" cy="3105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flipV="1">
              <a:off x="4152900" y="2600564"/>
              <a:ext cx="0" cy="3105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4551261-57B1-46CF-A989-2891A3F79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4" y="1519293"/>
            <a:ext cx="2973319" cy="263384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2780EDC-0942-4AE5-B165-A39F7ECE93D2}"/>
              </a:ext>
            </a:extLst>
          </p:cNvPr>
          <p:cNvSpPr txBox="1"/>
          <p:nvPr/>
        </p:nvSpPr>
        <p:spPr>
          <a:xfrm>
            <a:off x="81328" y="4486751"/>
            <a:ext cx="3406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VELOCIDADE </a:t>
            </a:r>
            <a:r>
              <a:rPr lang="pt-BR" dirty="0"/>
              <a:t>MÍNIMA: 0,61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MÁXIMA: 1,8 </a:t>
            </a:r>
            <a:r>
              <a:rPr lang="pt-BR" dirty="0" smtClean="0"/>
              <a:t>m/s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907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E109204-18A2-4CDC-B69F-8713F6DFE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1086022"/>
            <a:ext cx="3827056" cy="34712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71566E-8BE3-43E5-8C2C-BA32DC7A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7ACC06C-8697-47D3-85F9-9B31465FE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7" y="1485901"/>
            <a:ext cx="11346184" cy="513397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O crescimento populacional e  o consequente aumento  </a:t>
            </a:r>
          </a:p>
          <a:p>
            <a:pPr marL="0" indent="0" algn="just">
              <a:buNone/>
            </a:pPr>
            <a:r>
              <a:rPr lang="pt-BR" dirty="0"/>
              <a:t>da  atividade  antrópica (humana),  leva  à  necessidade  de</a:t>
            </a:r>
          </a:p>
          <a:p>
            <a:pPr marL="0" indent="0" algn="just">
              <a:buNone/>
            </a:pPr>
            <a:r>
              <a:rPr lang="pt-BR" dirty="0"/>
              <a:t>crescimento também da  oferta  de  alimentos,  produção  </a:t>
            </a:r>
          </a:p>
          <a:p>
            <a:pPr marL="0" indent="0" algn="just">
              <a:buNone/>
            </a:pPr>
            <a:r>
              <a:rPr lang="pt-BR" dirty="0"/>
              <a:t>industrial e geração de energia.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Concordam que tudo está interligado? 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Com isso, o uso do solo e dos recursos naturais (água, minérios, </a:t>
            </a:r>
            <a:r>
              <a:rPr lang="pt-BR" dirty="0" err="1"/>
              <a:t>etc</a:t>
            </a:r>
            <a:r>
              <a:rPr lang="pt-BR" dirty="0"/>
              <a:t>) se intensificam e geram impactos ambientais diversos e muitas vezes “silenciosos”.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Uma destas graves consequências ambientais é a </a:t>
            </a:r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erosão</a:t>
            </a:r>
            <a:r>
              <a:rPr lang="pt-BR" dirty="0"/>
              <a:t>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1922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F51196-F0B9-4F79-888A-22BDEA31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Seleção de </a:t>
            </a:r>
            <a:r>
              <a:rPr lang="pt-BR" dirty="0" err="1"/>
              <a:t>amostradores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3024745-0719-467C-A0CC-4161C212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altLang="pt-BR" dirty="0">
                <a:latin typeface="Arial" charset="0"/>
              </a:rPr>
              <a:t>Fonte: Davis, B.E., 2005, A </a:t>
            </a:r>
            <a:r>
              <a:rPr lang="pt-BR" altLang="pt-BR" dirty="0" err="1">
                <a:latin typeface="Arial" charset="0"/>
              </a:rPr>
              <a:t>Guide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to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the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Proper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Selection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and</a:t>
            </a:r>
            <a:r>
              <a:rPr lang="pt-BR" altLang="pt-BR" dirty="0">
                <a:latin typeface="Arial" charset="0"/>
              </a:rPr>
              <a:t> Use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Federally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Approved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Sediment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and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Water-Quality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Samplers</a:t>
            </a:r>
            <a:r>
              <a:rPr lang="pt-BR" altLang="pt-BR" dirty="0">
                <a:latin typeface="Arial" charset="0"/>
              </a:rPr>
              <a:t>: </a:t>
            </a:r>
            <a:r>
              <a:rPr lang="pt-BR" altLang="pt-BR" dirty="0" err="1">
                <a:latin typeface="Arial" charset="0"/>
              </a:rPr>
              <a:t>Vicksburg</a:t>
            </a:r>
            <a:r>
              <a:rPr lang="pt-BR" altLang="pt-BR" dirty="0">
                <a:latin typeface="Arial" charset="0"/>
              </a:rPr>
              <a:t>, MS, U.S. </a:t>
            </a:r>
            <a:r>
              <a:rPr lang="pt-BR" altLang="pt-BR" dirty="0" err="1">
                <a:latin typeface="Arial" charset="0"/>
              </a:rPr>
              <a:t>Geological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Survey</a:t>
            </a:r>
            <a:r>
              <a:rPr lang="pt-BR" altLang="pt-BR" dirty="0">
                <a:latin typeface="Arial" charset="0"/>
              </a:rPr>
              <a:t>, Open File </a:t>
            </a:r>
            <a:r>
              <a:rPr lang="pt-BR" altLang="pt-BR" dirty="0" err="1">
                <a:latin typeface="Arial" charset="0"/>
              </a:rPr>
              <a:t>Report</a:t>
            </a:r>
            <a:r>
              <a:rPr lang="pt-BR" altLang="pt-BR" dirty="0">
                <a:latin typeface="Arial" charset="0"/>
              </a:rPr>
              <a:t> 2005-1087, 20p.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5593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F51196-F0B9-4F79-888A-22BDEA31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25" y="199417"/>
            <a:ext cx="10364451" cy="772133"/>
          </a:xfrm>
        </p:spPr>
        <p:txBody>
          <a:bodyPr/>
          <a:lstStyle/>
          <a:p>
            <a:r>
              <a:rPr lang="pt-BR" dirty="0"/>
              <a:t>Critérios para Seleção de amostradores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971909"/>
            <a:ext cx="7229475" cy="540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264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80A616-A4A2-458E-89FD-4FB9C9E7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2" y="0"/>
            <a:ext cx="10364451" cy="1596177"/>
          </a:xfrm>
        </p:spPr>
        <p:txBody>
          <a:bodyPr/>
          <a:lstStyle/>
          <a:p>
            <a:r>
              <a:rPr lang="pt-BR" dirty="0"/>
              <a:t>BICOS PARA AMOSTRADORES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7726C3D-A938-4E5E-B50D-32DE1B2B4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56" y="2900363"/>
            <a:ext cx="4862886" cy="344328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BC3EE81-D974-4739-AD5D-94C8F086FC17}"/>
              </a:ext>
            </a:extLst>
          </p:cNvPr>
          <p:cNvSpPr txBox="1"/>
          <p:nvPr/>
        </p:nvSpPr>
        <p:spPr>
          <a:xfrm>
            <a:off x="913772" y="1490794"/>
            <a:ext cx="1036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BICOS NORMALMENTE UTILIZADOS SÃO NOS DIÂMETROS: 1/4 - 3/16 - 1/8. E SÃO ESCOLHIDOS DE ACORDO COM A REALIDADE DE CADA LOCAL.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ESCOLHA DO BICO IDEAL CONTRINUIRÁ PARA UMA AMOSTRAGEM REPRESENTATIVA</a:t>
            </a:r>
          </a:p>
        </p:txBody>
      </p:sp>
    </p:spTree>
    <p:extLst>
      <p:ext uri="{BB962C8B-B14F-4D97-AF65-F5344CB8AC3E}">
        <p14:creationId xmlns:p14="http://schemas.microsoft.com/office/powerpoint/2010/main" val="3560688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F51196-F0B9-4F79-888A-22BDEA31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Bicos - eficiência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3024745-0719-467C-A0CC-4161C212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  <a:buClrTx/>
            </a:pPr>
            <a:r>
              <a:rPr lang="pt-BR" altLang="pt-BR" dirty="0">
                <a:latin typeface="Arial" charset="0"/>
              </a:rPr>
              <a:t>Fonte: Edwards, Thomas K. </a:t>
            </a:r>
            <a:r>
              <a:rPr lang="pt-BR" altLang="pt-BR" dirty="0" err="1">
                <a:latin typeface="Arial" charset="0"/>
              </a:rPr>
              <a:t>and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Glysson</a:t>
            </a:r>
            <a:r>
              <a:rPr lang="pt-BR" altLang="pt-BR" dirty="0">
                <a:latin typeface="Arial" charset="0"/>
              </a:rPr>
              <a:t>, G. Douglas, 1999, Field </a:t>
            </a:r>
            <a:r>
              <a:rPr lang="pt-BR" altLang="pt-BR" dirty="0" err="1">
                <a:latin typeface="Arial" charset="0"/>
              </a:rPr>
              <a:t>methods</a:t>
            </a:r>
            <a:r>
              <a:rPr lang="pt-BR" altLang="pt-BR" dirty="0">
                <a:latin typeface="Arial" charset="0"/>
              </a:rPr>
              <a:t> for </a:t>
            </a:r>
            <a:r>
              <a:rPr lang="pt-BR" altLang="pt-BR" dirty="0" err="1">
                <a:latin typeface="Arial" charset="0"/>
              </a:rPr>
              <a:t>measurement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fluvial </a:t>
            </a:r>
            <a:r>
              <a:rPr lang="pt-BR" altLang="pt-BR" dirty="0" err="1">
                <a:latin typeface="Arial" charset="0"/>
              </a:rPr>
              <a:t>sediment</a:t>
            </a:r>
            <a:r>
              <a:rPr lang="pt-BR" altLang="pt-BR" dirty="0">
                <a:latin typeface="Arial" charset="0"/>
              </a:rPr>
              <a:t>: </a:t>
            </a:r>
            <a:r>
              <a:rPr lang="pt-BR" altLang="pt-BR" dirty="0" err="1">
                <a:latin typeface="Arial" charset="0"/>
              </a:rPr>
              <a:t>Techniques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Water-Resources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Investigations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the</a:t>
            </a:r>
            <a:r>
              <a:rPr lang="pt-BR" altLang="pt-BR" dirty="0">
                <a:latin typeface="Arial" charset="0"/>
              </a:rPr>
              <a:t> U.S. </a:t>
            </a:r>
            <a:r>
              <a:rPr lang="pt-BR" altLang="pt-BR" dirty="0" err="1">
                <a:latin typeface="Arial" charset="0"/>
              </a:rPr>
              <a:t>Geological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Survey</a:t>
            </a:r>
            <a:r>
              <a:rPr lang="pt-BR" altLang="pt-BR" dirty="0">
                <a:latin typeface="Arial" charset="0"/>
              </a:rPr>
              <a:t>, Book 3, </a:t>
            </a:r>
            <a:r>
              <a:rPr lang="pt-BR" altLang="pt-BR" dirty="0" err="1">
                <a:latin typeface="Arial" charset="0"/>
              </a:rPr>
              <a:t>Applications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Hydraulics</a:t>
            </a:r>
            <a:r>
              <a:rPr lang="pt-BR" altLang="pt-BR" dirty="0">
                <a:latin typeface="Arial" charset="0"/>
              </a:rPr>
              <a:t>, </a:t>
            </a:r>
            <a:r>
              <a:rPr lang="pt-BR" altLang="pt-BR" dirty="0" err="1">
                <a:latin typeface="Arial" charset="0"/>
              </a:rPr>
              <a:t>Chapter</a:t>
            </a:r>
            <a:r>
              <a:rPr lang="pt-BR" altLang="pt-BR" dirty="0">
                <a:latin typeface="Arial" charset="0"/>
              </a:rPr>
              <a:t> 2, 89 p.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5553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D11BE7-C55A-4F38-A897-895F18B4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80975"/>
            <a:ext cx="10364451" cy="1596177"/>
          </a:xfrm>
        </p:spPr>
        <p:txBody>
          <a:bodyPr/>
          <a:lstStyle/>
          <a:p>
            <a:r>
              <a:rPr lang="pt-BR" dirty="0"/>
              <a:t>MÉTODOS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12EF722-7C7B-4680-BB60-53CD0881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562101"/>
            <a:ext cx="10364452" cy="4867274"/>
          </a:xfrm>
        </p:spPr>
        <p:txBody>
          <a:bodyPr/>
          <a:lstStyle/>
          <a:p>
            <a:r>
              <a:rPr lang="pt-BR" u="sng" dirty="0"/>
              <a:t>AMOSTRAGEM DE SEDIMENTO EM SUSPENSÃO </a:t>
            </a:r>
          </a:p>
          <a:p>
            <a:pPr marL="0" indent="0">
              <a:buNone/>
            </a:pPr>
            <a:r>
              <a:rPr lang="pt-BR" dirty="0"/>
              <a:t>os métodos  existentes são: pontual instantâneo</a:t>
            </a:r>
          </a:p>
          <a:p>
            <a:pPr marL="0" indent="0">
              <a:buNone/>
            </a:pPr>
            <a:r>
              <a:rPr lang="pt-BR" dirty="0"/>
              <a:t>                                                  pontual por  integração </a:t>
            </a:r>
          </a:p>
          <a:p>
            <a:pPr marL="0" indent="0">
              <a:buNone/>
            </a:pPr>
            <a:r>
              <a:rPr lang="pt-BR" dirty="0"/>
              <a:t>                                                  integração na vertical</a:t>
            </a:r>
          </a:p>
          <a:p>
            <a:pPr marL="0" indent="0">
              <a:buNone/>
            </a:pPr>
            <a:r>
              <a:rPr lang="pt-BR" dirty="0"/>
              <a:t>INDEPENDENTEMENTE DO MÉTODO, DEVEM SER RESPEITADOS TODOS OS LIMITES (min e </a:t>
            </a:r>
            <a:r>
              <a:rPr lang="pt-BR" dirty="0" err="1"/>
              <a:t>máx</a:t>
            </a:r>
            <a:r>
              <a:rPr lang="pt-BR" dirty="0"/>
              <a:t>) de cada equipamento!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Os métodos de amostragem pontual são mais aplicados em trabalhos específicos, sendo mais comumente usado o método da </a:t>
            </a:r>
            <a:r>
              <a:rPr lang="pt-BR" b="1" dirty="0">
                <a:solidFill>
                  <a:srgbClr val="FF0000"/>
                </a:solidFill>
              </a:rPr>
              <a:t>integração na vertical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7464361-D925-43D7-B1D2-F5B243B9A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141557"/>
            <a:ext cx="3009899" cy="327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77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51" y="890536"/>
            <a:ext cx="10364451" cy="1596177"/>
          </a:xfrm>
        </p:spPr>
        <p:txBody>
          <a:bodyPr/>
          <a:lstStyle/>
          <a:p>
            <a:r>
              <a:rPr lang="pt-BR" dirty="0"/>
              <a:t>Dinâmica da operação</a:t>
            </a:r>
            <a:br>
              <a:rPr lang="pt-BR" dirty="0"/>
            </a:br>
            <a:r>
              <a:rPr lang="pt-BR" dirty="0"/>
              <a:t>(borracha de vedação)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044C7BE-E832-4D07-9FCD-01B12B10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899" y="3032978"/>
            <a:ext cx="10332158" cy="2750305"/>
          </a:xfrm>
        </p:spPr>
        <p:txBody>
          <a:bodyPr/>
          <a:lstStyle/>
          <a:p>
            <a:pPr algn="just"/>
            <a:r>
              <a:rPr lang="pt-BR" altLang="pt-BR" dirty="0"/>
              <a:t>Para verificação da vedação das borrachas das bocas das garrafas dos </a:t>
            </a:r>
            <a:r>
              <a:rPr lang="pt-BR" altLang="pt-BR" dirty="0" err="1"/>
              <a:t>amostradores</a:t>
            </a:r>
            <a:r>
              <a:rPr lang="pt-BR" altLang="pt-BR" dirty="0"/>
              <a:t>, deve-se inserir a garrafa no </a:t>
            </a:r>
            <a:r>
              <a:rPr lang="pt-BR" altLang="pt-BR" dirty="0" err="1"/>
              <a:t>amostrador</a:t>
            </a:r>
            <a:r>
              <a:rPr lang="pt-BR" altLang="pt-BR" dirty="0"/>
              <a:t> na sua correta posição e soprar o bico, inserindo ar na garrafa e ao mesmo tempo, bloquear a saída de ar no exaustor do </a:t>
            </a:r>
            <a:r>
              <a:rPr lang="pt-BR" altLang="pt-BR" dirty="0" err="1"/>
              <a:t>amostrador</a:t>
            </a:r>
            <a:r>
              <a:rPr lang="pt-BR" altLang="pt-BR" dirty="0"/>
              <a:t>. Se o ar escapar ao redor da garrafa, deve-se trocar a borracha de vedação. Se o problema persistir, deve-se verificar a mola que empurra a garrafa contra a borracha de vedação.</a:t>
            </a:r>
          </a:p>
          <a:p>
            <a:pPr marL="0" indent="0" algn="just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1998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869743" y="408052"/>
            <a:ext cx="8422029" cy="5945123"/>
            <a:chOff x="0" y="406024"/>
            <a:chExt cx="8096082" cy="6451976"/>
          </a:xfrm>
        </p:grpSpPr>
        <p:pic>
          <p:nvPicPr>
            <p:cNvPr id="24" name="Picture 21" descr="DSC00624-Modificad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" t="18759" b="17601"/>
            <a:stretch>
              <a:fillRect/>
            </a:stretch>
          </p:blipFill>
          <p:spPr bwMode="auto">
            <a:xfrm>
              <a:off x="2442995" y="406024"/>
              <a:ext cx="5653087" cy="291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H="1">
              <a:off x="5297483" y="1761505"/>
              <a:ext cx="53975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5837233" y="1536966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FF3300"/>
                  </a:solidFill>
                  <a:latin typeface="Arial" charset="0"/>
                </a:rPr>
                <a:t>400 </a:t>
              </a:r>
              <a:r>
                <a:rPr lang="pt-BR" altLang="pt-BR" sz="1600" b="1" dirty="0" err="1">
                  <a:solidFill>
                    <a:srgbClr val="FF3300"/>
                  </a:solidFill>
                  <a:latin typeface="Arial" charset="0"/>
                </a:rPr>
                <a:t>mL</a:t>
              </a:r>
              <a:endParaRPr lang="pt-BR" altLang="pt-BR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pic>
          <p:nvPicPr>
            <p:cNvPr id="27" name="Picture 20" descr="DSC00620-Modific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545" y="3210460"/>
              <a:ext cx="3157537" cy="364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9" descr="DSC00584-Modific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0459"/>
              <a:ext cx="4979988" cy="364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5586332" y="4775619"/>
              <a:ext cx="665162" cy="111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5067997" y="4401506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FF3300"/>
                  </a:solidFill>
                  <a:latin typeface="Arial" charset="0"/>
                </a:rPr>
                <a:t>400 </a:t>
              </a:r>
              <a:r>
                <a:rPr lang="pt-BR" altLang="pt-BR" sz="1600" b="1" dirty="0" err="1">
                  <a:solidFill>
                    <a:srgbClr val="FF3300"/>
                  </a:solidFill>
                  <a:latin typeface="Arial" charset="0"/>
                </a:rPr>
                <a:t>mL</a:t>
              </a:r>
              <a:endParaRPr lang="pt-BR" altLang="pt-BR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 flipH="1">
              <a:off x="2540000" y="5713413"/>
              <a:ext cx="539750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 Box 25"/>
            <p:cNvSpPr txBox="1">
              <a:spLocks noChangeArrowheads="1"/>
            </p:cNvSpPr>
            <p:nvPr/>
          </p:nvSpPr>
          <p:spPr bwMode="auto">
            <a:xfrm>
              <a:off x="3117850" y="5541963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>
                  <a:solidFill>
                    <a:srgbClr val="FF3300"/>
                  </a:solidFill>
                  <a:latin typeface="Arial" charset="0"/>
                </a:rPr>
                <a:t>350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900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212481" y="1576400"/>
            <a:ext cx="9666417" cy="4070561"/>
            <a:chOff x="-55571" y="2077611"/>
            <a:chExt cx="8462962" cy="3807910"/>
          </a:xfrm>
        </p:grpSpPr>
        <p:pic>
          <p:nvPicPr>
            <p:cNvPr id="13" name="Picture 14" descr="DSC00595-Modificad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2943" y="2571073"/>
              <a:ext cx="3807909" cy="282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DSC00588-Modific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/>
            <a:stretch>
              <a:fillRect/>
            </a:stretch>
          </p:blipFill>
          <p:spPr bwMode="auto">
            <a:xfrm>
              <a:off x="2765416" y="2077611"/>
              <a:ext cx="2820987" cy="376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DSC00587-Modific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571" y="2077611"/>
              <a:ext cx="2820987" cy="376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7136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51" y="890536"/>
            <a:ext cx="10364451" cy="1596177"/>
          </a:xfrm>
        </p:spPr>
        <p:txBody>
          <a:bodyPr/>
          <a:lstStyle/>
          <a:p>
            <a:r>
              <a:rPr lang="pt-BR" dirty="0"/>
              <a:t>Dinâmica da operação</a:t>
            </a:r>
            <a:br>
              <a:rPr lang="pt-BR" dirty="0"/>
            </a:br>
            <a:r>
              <a:rPr lang="pt-BR" dirty="0"/>
              <a:t>(garrafas)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044C7BE-E832-4D07-9FCD-01B12B10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899" y="3032978"/>
            <a:ext cx="10332158" cy="275030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dirty="0"/>
              <a:t>Os </a:t>
            </a:r>
            <a:r>
              <a:rPr lang="pt-BR" altLang="pt-BR" dirty="0" err="1"/>
              <a:t>amostradores</a:t>
            </a:r>
            <a:r>
              <a:rPr lang="pt-BR" altLang="pt-BR" dirty="0"/>
              <a:t> pontuais e por integração na vertical utilizam garrafas de volumes padrões nos Estados Unidos na América, tais como: garrafa de vidro de leite - 473 </a:t>
            </a:r>
            <a:r>
              <a:rPr lang="pt-BR" altLang="pt-BR" dirty="0" err="1"/>
              <a:t>mL</a:t>
            </a:r>
            <a:r>
              <a:rPr lang="pt-BR" altLang="pt-BR" dirty="0"/>
              <a:t> (1 </a:t>
            </a:r>
            <a:r>
              <a:rPr lang="pt-BR" altLang="pt-BR" i="1" dirty="0" err="1"/>
              <a:t>pint</a:t>
            </a:r>
            <a:r>
              <a:rPr lang="pt-BR" altLang="pt-BR" dirty="0"/>
              <a:t>), garrafa de vidro de maionese - 946 </a:t>
            </a:r>
            <a:r>
              <a:rPr lang="pt-BR" altLang="pt-BR" dirty="0" err="1"/>
              <a:t>mL</a:t>
            </a:r>
            <a:r>
              <a:rPr lang="pt-BR" altLang="pt-BR" dirty="0"/>
              <a:t> (1 </a:t>
            </a:r>
            <a:r>
              <a:rPr lang="pt-BR" altLang="pt-BR" i="1" dirty="0"/>
              <a:t>quart</a:t>
            </a:r>
            <a:r>
              <a:rPr lang="pt-BR" altLang="pt-BR" dirty="0"/>
              <a:t>) e garrafas plásticas de 1, 2 e 3 litros. Em vez de vidro, garrafas plásticas e de teflon também são utilizadas. Estas últimas, comparadas com as de vidro, são mais leves, resistentes e adequadas para amostragens com finalidade de analisar alguns parâmetros de qualidade de água.</a:t>
            </a:r>
          </a:p>
          <a:p>
            <a:pPr marL="0" indent="0" algn="just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980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51" y="890536"/>
            <a:ext cx="10364451" cy="1596177"/>
          </a:xfrm>
        </p:spPr>
        <p:txBody>
          <a:bodyPr/>
          <a:lstStyle/>
          <a:p>
            <a:r>
              <a:rPr lang="pt-BR" dirty="0"/>
              <a:t>Dinâmica da operação</a:t>
            </a:r>
            <a:br>
              <a:rPr lang="pt-BR" dirty="0"/>
            </a:br>
            <a:r>
              <a:rPr lang="pt-BR" dirty="0"/>
              <a:t>(garrafas)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48" y="2303813"/>
            <a:ext cx="5392751" cy="40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324306" y="2634287"/>
            <a:ext cx="3428543" cy="384964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altLang="pt-BR" dirty="0">
                <a:latin typeface="Arial" charset="0"/>
              </a:rPr>
              <a:t>Garrafa do </a:t>
            </a:r>
            <a:r>
              <a:rPr lang="pt-BR" altLang="pt-BR" dirty="0" err="1">
                <a:latin typeface="Arial" charset="0"/>
              </a:rPr>
              <a:t>amostrador</a:t>
            </a:r>
            <a:r>
              <a:rPr lang="pt-BR" altLang="pt-BR" dirty="0">
                <a:latin typeface="Arial" charset="0"/>
              </a:rPr>
              <a:t> de sedimentos onde são apresentados os níveis máximos e mínimos desejáveis para as amostras, bem como outras informações importantes para a correta identificação da amostra (Carvalho et al., 2000).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505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C5C5EC-E568-4C49-B8B7-2B6E92D7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39550" cy="1596177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CONSEQUÊNCIAS AMBIENTAIS: EROSÃO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6DDBD6C-3CB5-4D66-97BC-43E5B4436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7" y="2647950"/>
            <a:ext cx="10728325" cy="3905250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Erosão é o processo de desgaste, transporte e sedimentação do solo, subsolos e rochas como efeito da ação natural (águas, ventos e animais) ou antrópica (homem).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taxa de erosão mundial é estimada em cerca de </a:t>
            </a:r>
            <a:r>
              <a:rPr lang="pt-BR" b="1" dirty="0">
                <a:solidFill>
                  <a:srgbClr val="FF0000">
                    <a:alpha val="58000"/>
                  </a:srgbClr>
                </a:solidFill>
              </a:rPr>
              <a:t>60 bilhões de toneladas/ano</a:t>
            </a:r>
            <a:r>
              <a:rPr lang="pt-BR" dirty="0"/>
              <a:t>, dos quais 17 bilhões alcançam os oceanos.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Este problema ambiental  pode afetar direta ou indiretamente os ecossistemas, o equilíbrio hidrológico e as atividades produtivas.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4C2D948-B89F-4D24-8ADC-52CA89345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1" y="0"/>
            <a:ext cx="4476750" cy="2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0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888177" y="894217"/>
            <a:ext cx="9115425" cy="5180012"/>
            <a:chOff x="0" y="1677988"/>
            <a:chExt cx="9115425" cy="5180012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63"/>
            <a:stretch>
              <a:fillRect/>
            </a:stretch>
          </p:blipFill>
          <p:spPr bwMode="auto">
            <a:xfrm>
              <a:off x="0" y="1692275"/>
              <a:ext cx="4098925" cy="516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513" y="1677988"/>
              <a:ext cx="3871912" cy="516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upo 12"/>
          <p:cNvGrpSpPr/>
          <p:nvPr/>
        </p:nvGrpSpPr>
        <p:grpSpPr>
          <a:xfrm>
            <a:off x="4318784" y="2618038"/>
            <a:ext cx="1454150" cy="342900"/>
            <a:chOff x="2299978" y="3398838"/>
            <a:chExt cx="1454150" cy="342900"/>
          </a:xfrm>
        </p:grpSpPr>
        <p:sp>
          <p:nvSpPr>
            <p:cNvPr id="11" name="Line 19"/>
            <p:cNvSpPr>
              <a:spLocks noChangeShapeType="1"/>
            </p:cNvSpPr>
            <p:nvPr/>
          </p:nvSpPr>
          <p:spPr bwMode="auto">
            <a:xfrm flipH="1">
              <a:off x="2299978" y="3568701"/>
              <a:ext cx="539750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2839728" y="3398838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FF3300"/>
                  </a:solidFill>
                  <a:latin typeface="Arial" charset="0"/>
                </a:rPr>
                <a:t>420 </a:t>
              </a:r>
              <a:r>
                <a:rPr lang="pt-BR" altLang="pt-BR" sz="1600" b="1" dirty="0" err="1">
                  <a:solidFill>
                    <a:srgbClr val="FF3300"/>
                  </a:solidFill>
                  <a:latin typeface="Arial" charset="0"/>
                </a:rPr>
                <a:t>mL</a:t>
              </a:r>
              <a:endParaRPr lang="pt-BR" altLang="pt-BR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9387403" y="1819728"/>
            <a:ext cx="1528763" cy="342900"/>
            <a:chOff x="7451725" y="2603500"/>
            <a:chExt cx="1528763" cy="342900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H="1">
              <a:off x="7451725" y="2773363"/>
              <a:ext cx="539750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8066088" y="2603500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FF3300"/>
                  </a:solidFill>
                  <a:latin typeface="Arial" charset="0"/>
                </a:rPr>
                <a:t>470 </a:t>
              </a:r>
              <a:r>
                <a:rPr lang="pt-BR" altLang="pt-BR" sz="1600" b="1" dirty="0" err="1">
                  <a:solidFill>
                    <a:srgbClr val="FF3300"/>
                  </a:solidFill>
                  <a:latin typeface="Arial" charset="0"/>
                </a:rPr>
                <a:t>mL</a:t>
              </a:r>
              <a:endParaRPr lang="pt-BR" altLang="pt-BR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9241353" y="3616778"/>
            <a:ext cx="1520825" cy="342900"/>
            <a:chOff x="7491413" y="4400550"/>
            <a:chExt cx="1520825" cy="3429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8097838" y="4400550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FF3300"/>
                  </a:solidFill>
                  <a:latin typeface="Arial" charset="0"/>
                </a:rPr>
                <a:t>300 </a:t>
              </a:r>
              <a:r>
                <a:rPr lang="pt-BR" altLang="pt-BR" sz="1600" b="1" dirty="0" err="1">
                  <a:solidFill>
                    <a:srgbClr val="FF3300"/>
                  </a:solidFill>
                  <a:latin typeface="Arial" charset="0"/>
                </a:rPr>
                <a:t>mL</a:t>
              </a:r>
              <a:endParaRPr lang="pt-BR" altLang="pt-BR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7491413" y="4576763"/>
              <a:ext cx="539750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9241353" y="3114397"/>
            <a:ext cx="1528762" cy="342900"/>
            <a:chOff x="7456488" y="3930650"/>
            <a:chExt cx="1528762" cy="342900"/>
          </a:xfrm>
        </p:grpSpPr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>
              <a:off x="7456488" y="4100513"/>
              <a:ext cx="539750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8070850" y="3930650"/>
              <a:ext cx="914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>
                  <a:solidFill>
                    <a:srgbClr val="FF3300"/>
                  </a:solidFill>
                  <a:latin typeface="Arial" charset="0"/>
                </a:rPr>
                <a:t>370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813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89892"/>
            <a:ext cx="10364451" cy="1596177"/>
          </a:xfrm>
        </p:spPr>
        <p:txBody>
          <a:bodyPr/>
          <a:lstStyle/>
          <a:p>
            <a:r>
              <a:rPr lang="pt-BR" dirty="0"/>
              <a:t>Integração na vertical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044C7BE-E832-4D07-9FCD-01B12B10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86069"/>
            <a:ext cx="10364452" cy="4748081"/>
          </a:xfrm>
        </p:spPr>
        <p:txBody>
          <a:bodyPr/>
          <a:lstStyle/>
          <a:p>
            <a:r>
              <a:rPr lang="pt-BR" dirty="0"/>
              <a:t>Qual o objetivo de uma amostragem ?</a:t>
            </a:r>
          </a:p>
          <a:p>
            <a:r>
              <a:rPr lang="pt-BR" dirty="0"/>
              <a:t>Amostragem de único sentido ou duplo sentido (descer e subir).</a:t>
            </a:r>
          </a:p>
          <a:p>
            <a:r>
              <a:rPr lang="pt-BR" dirty="0"/>
              <a:t>O objetivo é a mistura </a:t>
            </a:r>
            <a:r>
              <a:rPr lang="pt-BR" dirty="0" err="1"/>
              <a:t>água+sedimento</a:t>
            </a:r>
            <a:r>
              <a:rPr lang="pt-BR" dirty="0"/>
              <a:t> entrar no recipiente de maneira constante e com velocidade similar ao fluxo d’água.</a:t>
            </a:r>
          </a:p>
          <a:p>
            <a:pPr marL="1828800" lvl="4" indent="0">
              <a:buNone/>
            </a:pPr>
            <a:endParaRPr lang="pt-BR" dirty="0"/>
          </a:p>
          <a:p>
            <a:pPr marL="1828800" lvl="4" indent="0">
              <a:buNone/>
            </a:pPr>
            <a:r>
              <a:rPr lang="pt-BR" sz="2000" b="1" dirty="0"/>
              <a:t>velocidade de trânsito (</a:t>
            </a:r>
            <a:r>
              <a:rPr lang="pt-BR" sz="2000" b="1" dirty="0" err="1"/>
              <a:t>vt</a:t>
            </a:r>
            <a:r>
              <a:rPr lang="pt-BR" sz="2000" b="1" dirty="0"/>
              <a:t>) + isocinética = IVT</a:t>
            </a:r>
          </a:p>
          <a:p>
            <a:pPr marL="1828800" lvl="4" indent="0">
              <a:buNone/>
            </a:pPr>
            <a:endParaRPr lang="pt-BR" sz="2000" dirty="0"/>
          </a:p>
          <a:p>
            <a:r>
              <a:rPr lang="pt-BR" dirty="0"/>
              <a:t>AMOSTRADOR NÃO DEVE ENCOSTAR NO LEITO!</a:t>
            </a:r>
          </a:p>
          <a:p>
            <a:r>
              <a:rPr lang="pt-BR" dirty="0"/>
              <a:t>BICO DEVE ESTAR NA HORIZONTAL.</a:t>
            </a:r>
          </a:p>
          <a:p>
            <a:r>
              <a:rPr lang="pt-BR" dirty="0"/>
              <a:t>VELOCIDADE CONSTANTE.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5375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89892"/>
            <a:ext cx="10364451" cy="1596177"/>
          </a:xfrm>
        </p:spPr>
        <p:txBody>
          <a:bodyPr/>
          <a:lstStyle/>
          <a:p>
            <a:r>
              <a:rPr lang="pt-BR" dirty="0"/>
              <a:t>Distribuição vertical de sedimentos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044C7BE-E832-4D07-9FCD-01B12B10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86069"/>
            <a:ext cx="10364452" cy="4748081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A distribuição vertical dos tamanhos das partículas em suspensão pode variar entre rios e entre seções transversais do mesmo rio. </a:t>
            </a:r>
          </a:p>
          <a:p>
            <a:pPr algn="just">
              <a:lnSpc>
                <a:spcPct val="90000"/>
              </a:lnSpc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Contudo, como regra geral, as partículas finas são uniformemente distribuídas na vertical e as partículas mais grossas são concentradas próximas ao leito do rio (Guy e Norman, 1970).</a:t>
            </a:r>
          </a:p>
          <a:p>
            <a:pPr algn="just">
              <a:lnSpc>
                <a:spcPct val="90000"/>
              </a:lnSpc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Portanto, no uso de </a:t>
            </a:r>
            <a:r>
              <a:rPr lang="pt-BR" altLang="pt-BR" dirty="0" err="1"/>
              <a:t>amostradores</a:t>
            </a:r>
            <a:r>
              <a:rPr lang="pt-BR" altLang="pt-BR" dirty="0"/>
              <a:t> pontuais de sedimentos e por integração na vertical, as amostras coletadas possuem sedimentos com tamanhos variados. Cada vertical amostrada é dividida em duas zonas: zona amostrada e não-amostrada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7609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/>
              <a:t>Distribuição vertical de sedimentos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0094" y="1182559"/>
            <a:ext cx="7457456" cy="52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09548" y="2326015"/>
            <a:ext cx="3210546" cy="829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latin typeface="Arial" charset="0"/>
              </a:rPr>
              <a:t>Fonte: Edwards, Thomas K. </a:t>
            </a:r>
            <a:r>
              <a:rPr lang="pt-BR" altLang="pt-BR" dirty="0" err="1">
                <a:latin typeface="Arial" charset="0"/>
              </a:rPr>
              <a:t>and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Glysson</a:t>
            </a:r>
            <a:r>
              <a:rPr lang="pt-BR" altLang="pt-BR" dirty="0">
                <a:latin typeface="Arial" charset="0"/>
              </a:rPr>
              <a:t>, G. Douglas, 1999, Field </a:t>
            </a:r>
            <a:r>
              <a:rPr lang="pt-BR" altLang="pt-BR" dirty="0" err="1">
                <a:latin typeface="Arial" charset="0"/>
              </a:rPr>
              <a:t>methods</a:t>
            </a:r>
            <a:r>
              <a:rPr lang="pt-BR" altLang="pt-BR" dirty="0">
                <a:latin typeface="Arial" charset="0"/>
              </a:rPr>
              <a:t> for </a:t>
            </a:r>
            <a:r>
              <a:rPr lang="pt-BR" altLang="pt-BR" dirty="0" err="1">
                <a:latin typeface="Arial" charset="0"/>
              </a:rPr>
              <a:t>measurement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fluvial </a:t>
            </a:r>
            <a:r>
              <a:rPr lang="pt-BR" altLang="pt-BR" dirty="0" err="1">
                <a:latin typeface="Arial" charset="0"/>
              </a:rPr>
              <a:t>sediment</a:t>
            </a:r>
            <a:r>
              <a:rPr lang="pt-BR" altLang="pt-BR" dirty="0">
                <a:latin typeface="Arial" charset="0"/>
              </a:rPr>
              <a:t>: </a:t>
            </a:r>
            <a:r>
              <a:rPr lang="pt-BR" altLang="pt-BR" dirty="0" err="1">
                <a:latin typeface="Arial" charset="0"/>
              </a:rPr>
              <a:t>Techniques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Water-Resources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Investigations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the</a:t>
            </a:r>
            <a:r>
              <a:rPr lang="pt-BR" altLang="pt-BR" dirty="0">
                <a:latin typeface="Arial" charset="0"/>
              </a:rPr>
              <a:t> U.S. </a:t>
            </a:r>
            <a:r>
              <a:rPr lang="pt-BR" altLang="pt-BR" dirty="0" err="1">
                <a:latin typeface="Arial" charset="0"/>
              </a:rPr>
              <a:t>Geological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Survey</a:t>
            </a:r>
            <a:r>
              <a:rPr lang="pt-BR" altLang="pt-BR" dirty="0">
                <a:latin typeface="Arial" charset="0"/>
              </a:rPr>
              <a:t>, Book 3, </a:t>
            </a:r>
            <a:r>
              <a:rPr lang="pt-BR" altLang="pt-BR" dirty="0" err="1">
                <a:latin typeface="Arial" charset="0"/>
              </a:rPr>
              <a:t>Applications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of</a:t>
            </a:r>
            <a:r>
              <a:rPr lang="pt-BR" altLang="pt-BR" dirty="0">
                <a:latin typeface="Arial" charset="0"/>
              </a:rPr>
              <a:t> </a:t>
            </a:r>
            <a:r>
              <a:rPr lang="pt-BR" altLang="pt-BR" dirty="0" err="1">
                <a:latin typeface="Arial" charset="0"/>
              </a:rPr>
              <a:t>Hydraulics</a:t>
            </a:r>
            <a:r>
              <a:rPr lang="pt-BR" altLang="pt-BR" dirty="0">
                <a:latin typeface="Arial" charset="0"/>
              </a:rPr>
              <a:t>, </a:t>
            </a:r>
            <a:r>
              <a:rPr lang="pt-BR" altLang="pt-BR" dirty="0" err="1">
                <a:latin typeface="Arial" charset="0"/>
              </a:rPr>
              <a:t>Chapter</a:t>
            </a:r>
            <a:r>
              <a:rPr lang="pt-BR" altLang="pt-BR" dirty="0">
                <a:latin typeface="Arial" charset="0"/>
              </a:rPr>
              <a:t> 2, 89 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0277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8DF034-A2E9-465A-A850-1FD10CA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818" y="1345"/>
            <a:ext cx="10364451" cy="1596177"/>
          </a:xfrm>
        </p:spPr>
        <p:txBody>
          <a:bodyPr/>
          <a:lstStyle/>
          <a:p>
            <a:r>
              <a:rPr lang="pt-BR" dirty="0"/>
              <a:t>Distribuição vertical de sedimentos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510"/>
          <a:stretch/>
        </p:blipFill>
        <p:spPr bwMode="auto">
          <a:xfrm>
            <a:off x="945818" y="1188878"/>
            <a:ext cx="10300364" cy="421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86479" y="5525166"/>
            <a:ext cx="10379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latin typeface="Arial" charset="0"/>
              </a:rPr>
              <a:t>Fonte: </a:t>
            </a:r>
            <a:r>
              <a:rPr lang="en-US" altLang="pt-BR" dirty="0">
                <a:latin typeface="Arial" charset="0"/>
              </a:rPr>
              <a:t>Guy, H.P., 1970, Fluvial sediment concepts. Techniques of Water-Resources Investigations of the United States Geological Survey, Book 3, Chapter C1, 55 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15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1F6CBD-62C6-42AD-AD33-B6157475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04167"/>
            <a:ext cx="10364451" cy="1596177"/>
          </a:xfrm>
        </p:spPr>
        <p:txBody>
          <a:bodyPr/>
          <a:lstStyle/>
          <a:p>
            <a:r>
              <a:rPr lang="pt-BR" dirty="0"/>
              <a:t>Técnicas de amostragem de sedimento em suspensão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>
          <a:xfrm>
            <a:off x="913775" y="1933575"/>
            <a:ext cx="10551394" cy="467824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Para serem definidos os seguintes itens: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000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o método e a </a:t>
            </a:r>
            <a:r>
              <a:rPr lang="pt-BR" altLang="pt-BR" sz="2000" dirty="0" err="1"/>
              <a:t>freqüência</a:t>
            </a:r>
            <a:r>
              <a:rPr lang="pt-BR" altLang="pt-BR" sz="2000" dirty="0"/>
              <a:t> de amostragens de sedimentos;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o tipo de </a:t>
            </a:r>
            <a:r>
              <a:rPr lang="pt-BR" altLang="pt-BR" sz="2000" dirty="0" err="1"/>
              <a:t>amostrador</a:t>
            </a:r>
            <a:r>
              <a:rPr lang="pt-BR" altLang="pt-BR" sz="2000" dirty="0"/>
              <a:t> a ser utilizado nas campanhas de medição;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o método de integração na vertical adotado;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o local onde será realizada a medição e;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o número de verticais necessárias para definir a concentração média de sedimentos na seção transversal de um rio;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Devem ser conhecidos: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000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as características </a:t>
            </a:r>
            <a:r>
              <a:rPr lang="pt-BR" altLang="pt-BR" sz="2000" dirty="0" err="1"/>
              <a:t>hidrossedimentológicas</a:t>
            </a:r>
            <a:r>
              <a:rPr lang="pt-BR" altLang="pt-BR" sz="2000" dirty="0"/>
              <a:t> dos rios onde serão realizadas as amostragens;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a precisão requerida para os dados coletados;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a disponibilidade de recursos financeiros para essa atividade e;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o objetivo de monitoramento</a:t>
            </a:r>
            <a:r>
              <a:rPr lang="pt-BR" altLang="pt-BR" sz="2000" dirty="0">
                <a:solidFill>
                  <a:schemeClr val="hlin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5435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1F6CBD-62C6-42AD-AD33-B6157475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Técnicas de amostragem de sedimento em suspensão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288" y="2276474"/>
            <a:ext cx="10800250" cy="4276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defRPr/>
            </a:pPr>
            <a:r>
              <a:rPr lang="pt-BR" altLang="pt-BR" sz="2100" dirty="0"/>
              <a:t>O objetivo principal das amostragem de sedimentos em suspensão é determinar a </a:t>
            </a:r>
            <a:r>
              <a:rPr lang="pt-BR" altLang="pt-BR" sz="2100" dirty="0">
                <a:solidFill>
                  <a:schemeClr val="hlink"/>
                </a:solidFill>
              </a:rPr>
              <a:t>concentração média de sedimentos em suspensão</a:t>
            </a:r>
            <a:r>
              <a:rPr lang="pt-BR" altLang="pt-BR" sz="2100" dirty="0"/>
              <a:t> levando-se em consideração a </a:t>
            </a:r>
            <a:r>
              <a:rPr lang="pt-BR" altLang="pt-BR" sz="2100" dirty="0">
                <a:solidFill>
                  <a:schemeClr val="hlink"/>
                </a:solidFill>
              </a:rPr>
              <a:t>vazão líquida</a:t>
            </a:r>
            <a:r>
              <a:rPr lang="pt-BR" altLang="pt-BR" sz="2100" dirty="0"/>
              <a:t>, ou seja, determinando a </a:t>
            </a:r>
            <a:r>
              <a:rPr lang="pt-BR" altLang="pt-BR" sz="2100" dirty="0">
                <a:solidFill>
                  <a:schemeClr val="hlink"/>
                </a:solidFill>
              </a:rPr>
              <a:t>média ponderada das concentrações de sedimentos em suspensão em áreas parciais</a:t>
            </a:r>
            <a:r>
              <a:rPr lang="pt-BR" altLang="pt-BR" sz="2100" dirty="0"/>
              <a:t>, cujos </a:t>
            </a:r>
            <a:r>
              <a:rPr lang="pt-BR" altLang="pt-BR" sz="2100" dirty="0">
                <a:solidFill>
                  <a:schemeClr val="hlink"/>
                </a:solidFill>
              </a:rPr>
              <a:t>pesos</a:t>
            </a:r>
            <a:r>
              <a:rPr lang="pt-BR" altLang="pt-BR" sz="2100" dirty="0"/>
              <a:t> são as </a:t>
            </a:r>
            <a:r>
              <a:rPr lang="pt-BR" altLang="pt-BR" sz="2100" dirty="0">
                <a:solidFill>
                  <a:schemeClr val="hlink"/>
                </a:solidFill>
              </a:rPr>
              <a:t>vazões líquidas em cada área parcial</a:t>
            </a:r>
            <a:r>
              <a:rPr lang="pt-BR" altLang="pt-BR" sz="2100" dirty="0"/>
              <a:t> da seção transversal total (soma das áreas parciais medidas) de um rio.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100" dirty="0"/>
          </a:p>
          <a:p>
            <a:pPr algn="just">
              <a:lnSpc>
                <a:spcPct val="80000"/>
              </a:lnSpc>
              <a:defRPr/>
            </a:pPr>
            <a:endParaRPr lang="pt-BR" altLang="pt-BR" sz="2100" dirty="0"/>
          </a:p>
          <a:p>
            <a:pPr algn="just">
              <a:lnSpc>
                <a:spcPct val="80000"/>
              </a:lnSpc>
              <a:defRPr/>
            </a:pPr>
            <a:endParaRPr lang="pt-BR" altLang="pt-BR" sz="2100" dirty="0"/>
          </a:p>
          <a:p>
            <a:pPr algn="just">
              <a:lnSpc>
                <a:spcPct val="80000"/>
              </a:lnSpc>
              <a:defRPr/>
            </a:pPr>
            <a:endParaRPr lang="pt-BR" altLang="pt-BR" sz="2100" dirty="0"/>
          </a:p>
          <a:p>
            <a:pPr algn="just">
              <a:lnSpc>
                <a:spcPct val="80000"/>
              </a:lnSpc>
              <a:defRPr/>
            </a:pPr>
            <a:endParaRPr lang="pt-BR" altLang="pt-BR" sz="21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100" dirty="0"/>
              <a:t>Ela pode ser determinada coletando amostras de sedimentos em suspensão por integração na vertical em um determinado número de verticais ao longo da seção transversal do rio.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77564"/>
              </p:ext>
            </p:extLst>
          </p:nvPr>
        </p:nvGraphicFramePr>
        <p:xfrm>
          <a:off x="4763233" y="3788752"/>
          <a:ext cx="2246313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3" imgW="939800" imgH="647700" progId="Equation.3">
                  <p:embed/>
                </p:oleObj>
              </mc:Choice>
              <mc:Fallback>
                <p:oleObj name="Equation" r:id="rId3" imgW="939800" imgH="647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233" y="3788752"/>
                        <a:ext cx="2246313" cy="15430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462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3775" y="38100"/>
            <a:ext cx="10364451" cy="1596177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500" dirty="0"/>
              <a:t>Velocidades de Trânsito para Amostragem de Sedimentos em Suspensão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A </a:t>
            </a:r>
            <a:r>
              <a:rPr lang="pt-BR" altLang="pt-BR" sz="2400" dirty="0">
                <a:solidFill>
                  <a:srgbClr val="FF0000"/>
                </a:solidFill>
              </a:rPr>
              <a:t>velocidade de trânsito máxima</a:t>
            </a:r>
            <a:r>
              <a:rPr lang="pt-BR" altLang="pt-BR" sz="2400" dirty="0"/>
              <a:t> utilizada em amostragens por integração na vertical </a:t>
            </a:r>
            <a:r>
              <a:rPr lang="pt-BR" altLang="pt-BR" sz="2400" dirty="0">
                <a:solidFill>
                  <a:srgbClr val="FF0000"/>
                </a:solidFill>
              </a:rPr>
              <a:t>deve ser respeitada</a:t>
            </a:r>
            <a:r>
              <a:rPr lang="pt-BR" altLang="pt-BR" sz="2400" dirty="0"/>
              <a:t> para assegurar a coleta de </a:t>
            </a:r>
            <a:r>
              <a:rPr lang="pt-BR" altLang="pt-BR" sz="2400" dirty="0">
                <a:solidFill>
                  <a:srgbClr val="FF0000"/>
                </a:solidFill>
              </a:rPr>
              <a:t>amostras representativas</a:t>
            </a:r>
            <a:r>
              <a:rPr lang="pt-BR" altLang="pt-BR" sz="2400" dirty="0"/>
              <a:t>.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>
                <a:solidFill>
                  <a:srgbClr val="FF0000"/>
                </a:solidFill>
              </a:rPr>
              <a:t>Se a velocidade de trânsito for muito alta, a taxa de redução do volume de ar dentro da garrafa do amostrador será menor do que a taxa de aumento da pressão hidrostática ao redor do amostrador, dificultando a entrada de água pelo bico do amostrador ou dificultando a saída de ar pelo exaustor.</a:t>
            </a:r>
            <a:r>
              <a:rPr lang="pt-BR" altLang="pt-BR" sz="2400" dirty="0"/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Adicionalmente, uma </a:t>
            </a:r>
            <a:r>
              <a:rPr lang="pt-BR" altLang="pt-BR" sz="2400" dirty="0">
                <a:solidFill>
                  <a:srgbClr val="FF0000"/>
                </a:solidFill>
              </a:rPr>
              <a:t>velocidade de trânsito excessiva</a:t>
            </a:r>
            <a:r>
              <a:rPr lang="pt-BR" altLang="pt-BR" sz="2400" dirty="0"/>
              <a:t> pode fazer com que a velocidade de passagem de água/sedimento através do bico do </a:t>
            </a:r>
            <a:r>
              <a:rPr lang="pt-BR" altLang="pt-BR" sz="2400" dirty="0" err="1"/>
              <a:t>amostrador</a:t>
            </a:r>
            <a:r>
              <a:rPr lang="pt-BR" altLang="pt-BR" sz="2400" dirty="0"/>
              <a:t> </a:t>
            </a:r>
            <a:r>
              <a:rPr lang="pt-BR" altLang="pt-BR" sz="2400" dirty="0">
                <a:solidFill>
                  <a:srgbClr val="FF0000"/>
                </a:solidFill>
              </a:rPr>
              <a:t>seja menor</a:t>
            </a:r>
            <a:r>
              <a:rPr lang="pt-BR" altLang="pt-BR" sz="2400" dirty="0"/>
              <a:t> do que a velocidade da água ao redor do mesmo, devido à inclinação do </a:t>
            </a:r>
            <a:r>
              <a:rPr lang="pt-BR" altLang="pt-BR" sz="2400" dirty="0" err="1"/>
              <a:t>amostrador</a:t>
            </a:r>
            <a:r>
              <a:rPr lang="pt-BR" altLang="pt-BR" sz="2400" dirty="0"/>
              <a:t>, provocando amostragens de modo </a:t>
            </a:r>
            <a:r>
              <a:rPr lang="pt-BR" altLang="pt-BR" sz="2400" b="1" dirty="0">
                <a:solidFill>
                  <a:srgbClr val="FF0000"/>
                </a:solidFill>
              </a:rPr>
              <a:t>não-</a:t>
            </a:r>
            <a:r>
              <a:rPr lang="pt-BR" altLang="pt-BR" sz="2400" b="1" dirty="0" err="1">
                <a:solidFill>
                  <a:srgbClr val="FF0000"/>
                </a:solidFill>
              </a:rPr>
              <a:t>isocinético</a:t>
            </a:r>
            <a:r>
              <a:rPr lang="pt-BR" altLang="pt-BR" sz="2400" dirty="0"/>
              <a:t>.</a:t>
            </a:r>
          </a:p>
        </p:txBody>
      </p:sp>
      <p:sp>
        <p:nvSpPr>
          <p:cNvPr id="105474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A15AAA-6D7E-4C6B-8567-3A9FE6C65AD6}" type="slidenum">
              <a:rPr lang="pt-BR" altLang="pt-BR" sz="1200"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r>
              <a:rPr lang="pt-BR" altLang="pt-BR" sz="1200">
                <a:latin typeface="Arial" charset="0"/>
              </a:rPr>
              <a:t>/202</a:t>
            </a:r>
          </a:p>
        </p:txBody>
      </p:sp>
    </p:spTree>
    <p:extLst>
      <p:ext uri="{BB962C8B-B14F-4D97-AF65-F5344CB8AC3E}">
        <p14:creationId xmlns:p14="http://schemas.microsoft.com/office/powerpoint/2010/main" val="3758744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346" y="16886"/>
            <a:ext cx="5912409" cy="63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8527" y="681513"/>
            <a:ext cx="245745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Amostragem </a:t>
            </a:r>
            <a:r>
              <a:rPr lang="pt-BR" dirty="0" err="1"/>
              <a:t>Isocinética</a:t>
            </a:r>
            <a:endParaRPr lang="pt-BR" dirty="0"/>
          </a:p>
        </p:txBody>
      </p:sp>
      <p:sp>
        <p:nvSpPr>
          <p:cNvPr id="5" name="Chave esquerda 4"/>
          <p:cNvSpPr/>
          <p:nvPr/>
        </p:nvSpPr>
        <p:spPr>
          <a:xfrm>
            <a:off x="3055977" y="253126"/>
            <a:ext cx="232764" cy="13944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56741" y="3969782"/>
            <a:ext cx="274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Amostragem não </a:t>
            </a:r>
            <a:r>
              <a:rPr lang="pt-BR" dirty="0" err="1"/>
              <a:t>isocinética</a:t>
            </a:r>
            <a:endParaRPr lang="pt-BR" dirty="0"/>
          </a:p>
        </p:txBody>
      </p:sp>
      <p:sp>
        <p:nvSpPr>
          <p:cNvPr id="7" name="Chave esquerda 6"/>
          <p:cNvSpPr/>
          <p:nvPr/>
        </p:nvSpPr>
        <p:spPr>
          <a:xfrm>
            <a:off x="2938043" y="2382798"/>
            <a:ext cx="419101" cy="35433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8087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195FBE-26A6-408A-B2A2-F318E569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1270848"/>
            <a:ext cx="5915026" cy="3777402"/>
          </a:xfrm>
        </p:spPr>
        <p:txBody>
          <a:bodyPr>
            <a:normAutofit/>
          </a:bodyPr>
          <a:lstStyle/>
          <a:p>
            <a:r>
              <a:rPr lang="pt-BR" sz="4500" dirty="0"/>
              <a:t>MÉTODOS DE COLETA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3A19849-61C5-4377-8811-B6EC665A7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6" y="1781175"/>
            <a:ext cx="5295898" cy="43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0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70A1FB-ED45-4B42-A576-C70C48D2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7732" y="297008"/>
            <a:ext cx="10364451" cy="1596177"/>
          </a:xfrm>
        </p:spPr>
        <p:txBody>
          <a:bodyPr/>
          <a:lstStyle/>
          <a:p>
            <a:r>
              <a:rPr lang="pt-BR" dirty="0"/>
              <a:t>EROSÃO E SEUS IMPACTOS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3EB793A-5C60-464C-8A22-141276A6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201303"/>
            <a:ext cx="10728325" cy="4656697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Aceleração da remoção de camadas férteis  do solo, deixando-os improdutivos.</a:t>
            </a:r>
          </a:p>
          <a:p>
            <a:pPr algn="just"/>
            <a:r>
              <a:rPr lang="pt-BR" dirty="0"/>
              <a:t>Catalização dos processos de eutrofização devido a absorção de nutrientes pelos sedimentos depositados.</a:t>
            </a:r>
          </a:p>
          <a:p>
            <a:pPr algn="just"/>
            <a:r>
              <a:rPr lang="pt-BR" dirty="0"/>
              <a:t>Contaminação da água dos reservatórios e lagos com metais pesados.</a:t>
            </a:r>
          </a:p>
          <a:p>
            <a:pPr algn="just"/>
            <a:r>
              <a:rPr lang="pt-BR" dirty="0"/>
              <a:t>Aumento do risco de inundação de áreas sujeitas a enchentes.</a:t>
            </a:r>
          </a:p>
          <a:p>
            <a:pPr algn="just"/>
            <a:r>
              <a:rPr lang="pt-BR" dirty="0"/>
              <a:t>Diminuição da vida útil de reservatórios do setor elétrico devido assoreamento. </a:t>
            </a:r>
          </a:p>
          <a:p>
            <a:pPr algn="just"/>
            <a:r>
              <a:rPr lang="pt-BR" dirty="0"/>
              <a:t>Prejuízos nos setores de abastecimento urbano  devido o sedimento  tornar mais complexo o tratamento necessário.</a:t>
            </a:r>
          </a:p>
          <a:p>
            <a:pPr algn="just"/>
            <a:r>
              <a:rPr lang="pt-BR" dirty="0"/>
              <a:t>Dificuldade de navegação em trechos assoreados.</a:t>
            </a:r>
          </a:p>
          <a:p>
            <a:pPr algn="just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EE720A7-88E1-4057-B182-3A9990982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87" y="297008"/>
            <a:ext cx="4257675" cy="19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13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altLang="pt-BR" dirty="0"/>
              <a:t>Método de Igual Incremento de Descarga (IID)</a:t>
            </a:r>
            <a:endParaRPr lang="pt-B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6330" y="1999517"/>
            <a:ext cx="11312770" cy="423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Basicamente, o método </a:t>
            </a:r>
            <a:r>
              <a:rPr lang="pt-BR" altLang="pt-BR" dirty="0" err="1"/>
              <a:t>iid</a:t>
            </a:r>
            <a:r>
              <a:rPr lang="pt-BR" altLang="pt-BR" dirty="0"/>
              <a:t> utiliza os percentuais incrementais de vazão para definição das verticais de coleta.</a:t>
            </a:r>
          </a:p>
          <a:p>
            <a:pPr algn="just">
              <a:lnSpc>
                <a:spcPct val="90000"/>
              </a:lnSpc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Um mínimo de quatro e um máximo de nove verticais devem ser escolhidas para a utilização do método de IID. Geralmente são utilizadas 5 verticais.</a:t>
            </a:r>
          </a:p>
          <a:p>
            <a:pPr algn="just">
              <a:lnSpc>
                <a:spcPct val="90000"/>
              </a:lnSpc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A seção é  dividida em verticais que representem 10%, 30%, 50%, 70% e 90% da vazão total.</a:t>
            </a:r>
          </a:p>
          <a:p>
            <a:pPr marL="0" indent="0" algn="just">
              <a:lnSpc>
                <a:spcPct val="90000"/>
              </a:lnSpc>
              <a:buNone/>
              <a:defRPr/>
            </a:pPr>
            <a:endParaRPr lang="pt-BR" altLang="pt-BR" dirty="0"/>
          </a:p>
          <a:p>
            <a:pPr algn="just">
              <a:lnSpc>
                <a:spcPct val="90000"/>
              </a:lnSpc>
              <a:defRPr/>
            </a:pPr>
            <a:r>
              <a:rPr lang="pt-BR" altLang="pt-BR" dirty="0"/>
              <a:t>Este método assume que cada amostra coletada na vertical que passa pelo </a:t>
            </a:r>
            <a:r>
              <a:rPr lang="pt-BR" altLang="pt-BR" dirty="0" err="1"/>
              <a:t>centróide</a:t>
            </a:r>
            <a:r>
              <a:rPr lang="pt-BR" altLang="pt-BR" dirty="0"/>
              <a:t> de cada </a:t>
            </a:r>
            <a:r>
              <a:rPr lang="pt-BR" altLang="pt-BR" dirty="0" err="1"/>
              <a:t>sub-área</a:t>
            </a:r>
            <a:r>
              <a:rPr lang="pt-BR" altLang="pt-BR" dirty="0"/>
              <a:t> dos incrementos de igual descarga, representa a concentração média de sedimentos em suspensão na respectiva </a:t>
            </a:r>
            <a:r>
              <a:rPr lang="pt-BR" altLang="pt-BR" dirty="0" err="1"/>
              <a:t>sub-área</a:t>
            </a:r>
            <a:r>
              <a:rPr lang="pt-BR" alt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69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DF55F27A-7B01-4D63-AD4D-AA35E2B81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80988"/>
            <a:ext cx="10439400" cy="5372100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DC74483-EFE6-4129-8F1B-D5C00FBC0721}"/>
              </a:ext>
            </a:extLst>
          </p:cNvPr>
          <p:cNvSpPr txBox="1"/>
          <p:nvPr/>
        </p:nvSpPr>
        <p:spPr>
          <a:xfrm>
            <a:off x="819150" y="5791200"/>
            <a:ext cx="1049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Explicação ilustrativa para cálculo básico de vazão das subseções. A soma das vazões das subseções resulta na vazão total da seção.</a:t>
            </a:r>
          </a:p>
        </p:txBody>
      </p:sp>
    </p:spTree>
    <p:extLst>
      <p:ext uri="{BB962C8B-B14F-4D97-AF65-F5344CB8AC3E}">
        <p14:creationId xmlns:p14="http://schemas.microsoft.com/office/powerpoint/2010/main" val="123261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808A10D-E9B1-43F8-B077-98E47B445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28" y="618517"/>
            <a:ext cx="8901144" cy="5086958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FD1E81C-4A19-4232-B748-81765D46051F}"/>
              </a:ext>
            </a:extLst>
          </p:cNvPr>
          <p:cNvSpPr txBox="1"/>
          <p:nvPr/>
        </p:nvSpPr>
        <p:spPr>
          <a:xfrm>
            <a:off x="1628774" y="5848350"/>
            <a:ext cx="8917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Divisão ilustrativa das </a:t>
            </a:r>
            <a:r>
              <a:rPr lang="pt-BR" dirty="0" err="1"/>
              <a:t>sub-áreas</a:t>
            </a:r>
            <a:r>
              <a:rPr lang="pt-BR" dirty="0"/>
              <a:t> e seus </a:t>
            </a:r>
            <a:r>
              <a:rPr lang="pt-BR" dirty="0" err="1"/>
              <a:t>centróides</a:t>
            </a:r>
            <a:r>
              <a:rPr lang="pt-BR" dirty="0"/>
              <a:t> onde serão feitas as coletas de sedimento com método IID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5363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89975" y="161317"/>
            <a:ext cx="10364451" cy="1596177"/>
          </a:xfrm>
        </p:spPr>
        <p:txBody>
          <a:bodyPr/>
          <a:lstStyle/>
          <a:p>
            <a:r>
              <a:rPr lang="pt-BR" altLang="pt-BR" dirty="0"/>
              <a:t>Método de Igual Incremento de Descarga (IID)</a:t>
            </a:r>
            <a:endParaRPr lang="pt-B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288" y="2276474"/>
            <a:ext cx="10776804" cy="4347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defRPr/>
            </a:pPr>
            <a:r>
              <a:rPr lang="pt-BR" altLang="pt-BR" sz="2300" dirty="0"/>
              <a:t>Se a seção de medição for estável e a curva-chave não possuir laços e também for estável, a série histórica de medições de descarga líquida realizadas podem ser utilizadas para determinar a localização das verticais onde serão realizadas as amostragens de sedimentos em suspensão. 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3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300" dirty="0"/>
              <a:t>Podem ser utilizadas algumas dessas medições para elaborar gráficos de acordo com a metodologia apresentada anteriormente. 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3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300" dirty="0"/>
              <a:t>Essas curvas podem ser inseridas num só gráfico e o mesmo pode ser levado para o campo para auxiliar na determinação da localização das verticais de amostragem.</a:t>
            </a:r>
          </a:p>
        </p:txBody>
      </p:sp>
    </p:spTree>
    <p:extLst>
      <p:ext uri="{BB962C8B-B14F-4D97-AF65-F5344CB8AC3E}">
        <p14:creationId xmlns:p14="http://schemas.microsoft.com/office/powerpoint/2010/main" val="3187274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41" y="924719"/>
            <a:ext cx="7514183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804236" y="6029345"/>
            <a:ext cx="82067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latin typeface="Arial" charset="0"/>
                <a:cs typeface="Times New Roman" pitchFamily="18" charset="0"/>
              </a:rPr>
              <a:t> Velocidade de Trânsito em cada vertical para amostragem pelo Método de Igual Incremento de Descarga (IID)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353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13774" y="152401"/>
            <a:ext cx="10364451" cy="1596177"/>
          </a:xfrm>
        </p:spPr>
        <p:txBody>
          <a:bodyPr/>
          <a:lstStyle/>
          <a:p>
            <a:r>
              <a:rPr lang="pt-BR" altLang="pt-BR" dirty="0"/>
              <a:t>Método de Igual Incremento de largura (</a:t>
            </a:r>
            <a:r>
              <a:rPr lang="pt-BR" altLang="pt-BR" dirty="0" err="1"/>
              <a:t>IIl</a:t>
            </a:r>
            <a:r>
              <a:rPr lang="pt-BR" altLang="pt-BR" dirty="0"/>
              <a:t>)</a:t>
            </a:r>
            <a:endParaRPr lang="pt-B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288" y="2076450"/>
            <a:ext cx="10882312" cy="462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defRPr/>
            </a:pPr>
            <a:r>
              <a:rPr lang="pt-BR" altLang="pt-BR" sz="2200" dirty="0" smtClean="0"/>
              <a:t>O </a:t>
            </a:r>
            <a:r>
              <a:rPr lang="pt-BR" altLang="pt-BR" sz="2200" dirty="0">
                <a:solidFill>
                  <a:srgbClr val="FF0000"/>
                </a:solidFill>
              </a:rPr>
              <a:t>igual incremento de largura</a:t>
            </a:r>
            <a:r>
              <a:rPr lang="pt-BR" altLang="pt-BR" sz="2200" dirty="0"/>
              <a:t> </a:t>
            </a:r>
            <a:r>
              <a:rPr lang="pt-BR" altLang="pt-BR" sz="2200" dirty="0" smtClean="0"/>
              <a:t>é </a:t>
            </a:r>
            <a:r>
              <a:rPr lang="pt-BR" altLang="pt-BR" sz="2200" dirty="0"/>
              <a:t>a amostragem utilizando uma </a:t>
            </a:r>
            <a:r>
              <a:rPr lang="pt-BR" altLang="pt-BR" sz="2200" dirty="0">
                <a:solidFill>
                  <a:srgbClr val="FF0000"/>
                </a:solidFill>
              </a:rPr>
              <a:t>mesma velocidade de trânsito</a:t>
            </a:r>
            <a:r>
              <a:rPr lang="pt-BR" altLang="pt-BR" sz="2200" dirty="0"/>
              <a:t> para todas as verticais de amostragem, garante que a amostra composta coletada seja </a:t>
            </a:r>
            <a:r>
              <a:rPr lang="pt-BR" altLang="pt-BR" sz="2200" dirty="0">
                <a:solidFill>
                  <a:srgbClr val="FF0000"/>
                </a:solidFill>
              </a:rPr>
              <a:t>proporcional à vazão</a:t>
            </a:r>
            <a:r>
              <a:rPr lang="pt-BR" altLang="pt-BR" sz="2200" dirty="0"/>
              <a:t> do rio na seção transversal amostrada.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2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200" dirty="0"/>
              <a:t>Dessa forma, </a:t>
            </a:r>
            <a:r>
              <a:rPr lang="pt-BR" altLang="pt-BR" sz="2200" dirty="0">
                <a:solidFill>
                  <a:srgbClr val="FF0000"/>
                </a:solidFill>
              </a:rPr>
              <a:t>deve-se utilizar o mesmo bico</a:t>
            </a:r>
            <a:r>
              <a:rPr lang="pt-BR" altLang="pt-BR" sz="2200" dirty="0"/>
              <a:t> do amostrador para as amostragens em todas as verticais.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2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200" dirty="0"/>
              <a:t>Utilizando o método IIL, o número mínimo de verticais a serem amostragens é </a:t>
            </a:r>
            <a:r>
              <a:rPr lang="pt-BR" altLang="pt-BR" sz="2200" dirty="0">
                <a:solidFill>
                  <a:srgbClr val="FF0000"/>
                </a:solidFill>
              </a:rPr>
              <a:t>10</a:t>
            </a:r>
            <a:r>
              <a:rPr lang="pt-BR" altLang="pt-BR" sz="2200" dirty="0"/>
              <a:t> e o número máximo é </a:t>
            </a:r>
            <a:r>
              <a:rPr lang="pt-BR" altLang="pt-BR" sz="2200" dirty="0">
                <a:solidFill>
                  <a:srgbClr val="FF0000"/>
                </a:solidFill>
              </a:rPr>
              <a:t>20.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200" dirty="0">
              <a:solidFill>
                <a:srgbClr val="FF0000"/>
              </a:solidFill>
            </a:endParaRPr>
          </a:p>
          <a:p>
            <a:pPr algn="just">
              <a:lnSpc>
                <a:spcPct val="80000"/>
              </a:lnSpc>
              <a:defRPr/>
            </a:pPr>
            <a:r>
              <a:rPr lang="pt-BR" altLang="pt-BR" sz="2200" dirty="0"/>
              <a:t>Costuma-se adotar a </a:t>
            </a:r>
            <a:r>
              <a:rPr lang="pt-BR" altLang="pt-BR" sz="2200" dirty="0">
                <a:solidFill>
                  <a:srgbClr val="FF0000"/>
                </a:solidFill>
              </a:rPr>
              <a:t>metade do número de verticais utilizadas para a medição de descarga líquida</a:t>
            </a:r>
            <a:r>
              <a:rPr lang="pt-BR" altLang="pt-BR" sz="2200" dirty="0"/>
              <a:t>, realizando as amostragens em verticais alternadas, ou seja, ou nas verticais de números pares ou nas ímpares.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200" dirty="0"/>
          </a:p>
        </p:txBody>
      </p:sp>
    </p:spTree>
    <p:extLst>
      <p:ext uri="{BB962C8B-B14F-4D97-AF65-F5344CB8AC3E}">
        <p14:creationId xmlns:p14="http://schemas.microsoft.com/office/powerpoint/2010/main" val="3584137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altLang="pt-BR" dirty="0"/>
              <a:t>Método de Igual Incremento de largura (</a:t>
            </a:r>
            <a:r>
              <a:rPr lang="pt-BR" altLang="pt-BR" dirty="0" err="1"/>
              <a:t>IIl</a:t>
            </a:r>
            <a:r>
              <a:rPr lang="pt-BR" altLang="pt-BR" dirty="0"/>
              <a:t>)</a:t>
            </a:r>
            <a:endParaRPr lang="pt-B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2000" y="2004646"/>
            <a:ext cx="10468707" cy="46188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defRPr/>
            </a:pPr>
            <a:r>
              <a:rPr lang="pt-BR" altLang="pt-BR" sz="2600" dirty="0"/>
              <a:t>No método IIL, as amostragens devem ser realizadas utilizando uma mesma velocidade de trânsito para todas as verticais, tanto na subida quanto na descida do amostrador. 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6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600" dirty="0"/>
              <a:t>A velocidade de trânsito é determinada com base na vertical que possui o maior produto entre profundidade e velocidade média da seção transversal.</a:t>
            </a:r>
          </a:p>
          <a:p>
            <a:pPr algn="just">
              <a:lnSpc>
                <a:spcPct val="80000"/>
              </a:lnSpc>
              <a:defRPr/>
            </a:pPr>
            <a:endParaRPr lang="pt-BR" altLang="pt-BR" sz="2600" dirty="0"/>
          </a:p>
          <a:p>
            <a:pPr algn="just">
              <a:lnSpc>
                <a:spcPct val="80000"/>
              </a:lnSpc>
              <a:defRPr/>
            </a:pPr>
            <a:r>
              <a:rPr lang="pt-BR" altLang="pt-BR" sz="2600" dirty="0"/>
              <a:t>Utilizando este método, garante-se que o volume da amostra individual coletada em cada vertical utilizando </a:t>
            </a:r>
            <a:r>
              <a:rPr lang="pt-BR" altLang="pt-BR" sz="2600" dirty="0" err="1"/>
              <a:t>amostradores</a:t>
            </a:r>
            <a:r>
              <a:rPr lang="pt-BR" altLang="pt-BR" sz="2600" dirty="0"/>
              <a:t> de sedimentos por integração na vertical ou pontuais por integração, seja proporcional à velocidade média em cada vertical onde foi realizada a amostragem.</a:t>
            </a:r>
          </a:p>
        </p:txBody>
      </p:sp>
    </p:spTree>
    <p:extLst>
      <p:ext uri="{BB962C8B-B14F-4D97-AF65-F5344CB8AC3E}">
        <p14:creationId xmlns:p14="http://schemas.microsoft.com/office/powerpoint/2010/main" val="26805248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/>
          <a:stretch>
            <a:fillRect/>
          </a:stretch>
        </p:blipFill>
        <p:spPr bwMode="auto">
          <a:xfrm>
            <a:off x="1140497" y="0"/>
            <a:ext cx="9777656" cy="56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B5E48E0-1025-40FE-B60D-96E7E43F427B}"/>
              </a:ext>
            </a:extLst>
          </p:cNvPr>
          <p:cNvSpPr txBox="1"/>
          <p:nvPr/>
        </p:nvSpPr>
        <p:spPr>
          <a:xfrm>
            <a:off x="1140497" y="5943600"/>
            <a:ext cx="9774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Divisão ilustrativa das </a:t>
            </a:r>
            <a:r>
              <a:rPr lang="pt-BR" dirty="0" err="1"/>
              <a:t>sub-áreas</a:t>
            </a:r>
            <a:r>
              <a:rPr lang="pt-BR" dirty="0"/>
              <a:t> e seus </a:t>
            </a:r>
            <a:r>
              <a:rPr lang="pt-BR" dirty="0" err="1"/>
              <a:t>centróides</a:t>
            </a:r>
            <a:r>
              <a:rPr lang="pt-BR" dirty="0"/>
              <a:t> onde serão feitas as coletas de sedimento com método IIL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6226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>
            <a:fillRect/>
          </a:stretch>
        </p:blipFill>
        <p:spPr bwMode="auto">
          <a:xfrm>
            <a:off x="1367935" y="453231"/>
            <a:ext cx="8770327" cy="531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67935" y="5891194"/>
            <a:ext cx="8745181" cy="67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latin typeface="Arial" charset="0"/>
                <a:cs typeface="Times New Roman" pitchFamily="18" charset="0"/>
              </a:rPr>
              <a:t>Velocidade de trânsito (VT) nas verticais de amostragens utilizando o Método de Igual Incremento de Largura. Como todas </a:t>
            </a:r>
            <a:r>
              <a:rPr lang="pt-BR" altLang="pt-BR" sz="1200" b="1" dirty="0" err="1">
                <a:latin typeface="Arial" charset="0"/>
                <a:cs typeface="Times New Roman" pitchFamily="18" charset="0"/>
              </a:rPr>
              <a:t>VTs</a:t>
            </a:r>
            <a:r>
              <a:rPr lang="pt-BR" altLang="pt-BR" sz="1200" b="1" dirty="0">
                <a:latin typeface="Arial" charset="0"/>
                <a:cs typeface="Times New Roman" pitchFamily="18" charset="0"/>
              </a:rPr>
              <a:t> devem ser iguais, os volumes das amostras são proporcionais ao produto da velocidade média e da profundidade na vertical.</a:t>
            </a:r>
            <a:endParaRPr lang="pt-BR" altLang="pt-BR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73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/>
              <a:t>Método IIL - Procedimentos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a) Seleciona-se a vertical que tiver o maior produto entre a velocidade média na vertical e a profundidade. Esta vertical será chamada de vertical-padrão;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b) Com base na profundidade medida na vertical-padrão, determina-se a razão entre a velocidade de trânsito e a velocidade média nesta vertical-padrão (     ), utilizando as tabelas fornecidas pela ANA, as quais correspondem às figuras referentes aos manuais de operação de cada amostrador e aos gráficos da publicação do USGS (EDWARDS, Thomas K. </a:t>
            </a:r>
            <a:r>
              <a:rPr lang="pt-BR" altLang="pt-BR" sz="2400" dirty="0" err="1"/>
              <a:t>and</a:t>
            </a:r>
            <a:r>
              <a:rPr lang="pt-BR" altLang="pt-BR" sz="2400" dirty="0"/>
              <a:t> GLYSSON, G. Douglas, 1999, Field </a:t>
            </a:r>
            <a:r>
              <a:rPr lang="pt-BR" altLang="pt-BR" sz="2400" dirty="0" err="1"/>
              <a:t>methods</a:t>
            </a:r>
            <a:r>
              <a:rPr lang="pt-BR" altLang="pt-BR" sz="2400" dirty="0"/>
              <a:t> for </a:t>
            </a:r>
            <a:r>
              <a:rPr lang="pt-BR" altLang="pt-BR" sz="2400" dirty="0" err="1"/>
              <a:t>measurement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fluvial </a:t>
            </a:r>
            <a:r>
              <a:rPr lang="pt-BR" altLang="pt-BR" sz="2400" dirty="0" err="1"/>
              <a:t>sediment</a:t>
            </a:r>
            <a:r>
              <a:rPr lang="pt-BR" altLang="pt-BR" sz="2400" dirty="0"/>
              <a:t>: </a:t>
            </a:r>
            <a:r>
              <a:rPr lang="pt-BR" altLang="pt-BR" sz="2400" dirty="0" err="1"/>
              <a:t>Techniques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Water-Resources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Investigations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the</a:t>
            </a:r>
            <a:r>
              <a:rPr lang="pt-BR" altLang="pt-BR" sz="2400" dirty="0"/>
              <a:t> U.S. </a:t>
            </a:r>
            <a:r>
              <a:rPr lang="pt-BR" altLang="pt-BR" sz="2400" dirty="0" err="1"/>
              <a:t>Geological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Survey</a:t>
            </a:r>
            <a:r>
              <a:rPr lang="pt-BR" altLang="pt-BR" sz="2400" dirty="0"/>
              <a:t>, Book 3, </a:t>
            </a:r>
            <a:r>
              <a:rPr lang="pt-BR" altLang="pt-BR" sz="2400" dirty="0" err="1"/>
              <a:t>Applications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Hydraulics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Chapter</a:t>
            </a:r>
            <a:r>
              <a:rPr lang="pt-BR" altLang="pt-BR" sz="2400" dirty="0"/>
              <a:t> 2, 89 p. Disponível em http://pubs.usgs.gov/</a:t>
            </a:r>
            <a:r>
              <a:rPr lang="pt-BR" altLang="pt-BR" sz="2400" dirty="0" err="1"/>
              <a:t>twri</a:t>
            </a:r>
            <a:r>
              <a:rPr lang="pt-BR" altLang="pt-BR" sz="2400" dirty="0"/>
              <a:t>/twri3-c2/). </a:t>
            </a:r>
          </a:p>
        </p:txBody>
      </p:sp>
      <p:sp>
        <p:nvSpPr>
          <p:cNvPr id="136197" name="Rectangle 10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619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861334"/>
              </p:ext>
            </p:extLst>
          </p:nvPr>
        </p:nvGraphicFramePr>
        <p:xfrm>
          <a:off x="2585820" y="4004159"/>
          <a:ext cx="696270" cy="283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419100" imgH="228600" progId="Equation.3">
                  <p:embed/>
                </p:oleObj>
              </mc:Choice>
              <mc:Fallback>
                <p:oleObj name="Equation" r:id="rId4" imgW="419100" imgH="228600" progId="Equation.3">
                  <p:embed/>
                  <p:pic>
                    <p:nvPicPr>
                      <p:cNvPr id="13619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820" y="4004159"/>
                        <a:ext cx="696270" cy="28332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49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9A9996-D2E5-4CD0-9019-A242B4D1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/>
              <a:t>MEDIDAS NECESSÁRIAS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E05E70F-CCCE-4867-BAF1-A1FDA504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05978"/>
            <a:ext cx="10728325" cy="4254500"/>
          </a:xfrm>
        </p:spPr>
        <p:txBody>
          <a:bodyPr/>
          <a:lstStyle/>
          <a:p>
            <a:pPr algn="just"/>
            <a:r>
              <a:rPr lang="pt-BR" dirty="0"/>
              <a:t>Diante deste desafio, ficam necessárias medidas protetivas e uma pesquisa aprofundada nas características </a:t>
            </a:r>
            <a:r>
              <a:rPr lang="pt-BR" dirty="0" err="1"/>
              <a:t>hidrossedimentológicas</a:t>
            </a:r>
            <a:r>
              <a:rPr lang="pt-BR" dirty="0"/>
              <a:t> das bacias, a fim de  se coletar dados representativos e  com isso, propor  medidas de proteção e atenuantes deste problema ambiental.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206C82E-0E02-49F5-B1FA-A579AD277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2891752"/>
            <a:ext cx="5153024" cy="34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87108" y="715107"/>
            <a:ext cx="6729046" cy="152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dirty="0"/>
              <a:t>Método IIL </a:t>
            </a:r>
            <a:r>
              <a:rPr lang="pt-BR" altLang="pt-BR" dirty="0" smtClean="0"/>
              <a:t>– Procedimentos</a:t>
            </a:r>
            <a:br>
              <a:rPr lang="pt-BR" altLang="pt-BR" dirty="0" smtClean="0"/>
            </a:br>
            <a:r>
              <a:rPr lang="pt-BR" altLang="pt-BR" dirty="0" smtClean="0"/>
              <a:t>velocidade de trânsito</a:t>
            </a:r>
            <a:endParaRPr lang="pt-BR" altLang="pt-BR" dirty="0"/>
          </a:p>
        </p:txBody>
      </p:sp>
      <p:sp>
        <p:nvSpPr>
          <p:cNvPr id="136197" name="Rectangle 10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t="7381" r="15619" b="17028"/>
          <a:stretch/>
        </p:blipFill>
        <p:spPr>
          <a:xfrm>
            <a:off x="820615" y="566104"/>
            <a:ext cx="4149970" cy="6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62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dirty="0"/>
              <a:t>Método IIL - Procedimentos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idx="1"/>
          </p:nvPr>
        </p:nvSpPr>
        <p:spPr>
          <a:xfrm>
            <a:off x="570874" y="2227262"/>
            <a:ext cx="10859125" cy="38385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c) Definido o valor de (      ), calcula-se o tempo mínimo de amostragens na vertical-padrão, utilizando a seguinte fórmula: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2400" dirty="0"/>
              <a:t>  	onde      é a profundidade da vertical-padrão, descontando-se o valor correspondente à zona não-amostrada, que varia com o tipo de amostrador;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d) O tempo máximo é obtido através da seguinte equação: 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2400" dirty="0"/>
              <a:t>	onde         é o valor máximo admitido para as amostras água-sedimento, as quais são: 420 </a:t>
            </a:r>
            <a:r>
              <a:rPr lang="pt-BR" altLang="pt-BR" sz="2400" dirty="0" err="1"/>
              <a:t>mL</a:t>
            </a:r>
            <a:r>
              <a:rPr lang="pt-BR" altLang="pt-BR" sz="2400" dirty="0"/>
              <a:t> para a garrafa de 473 </a:t>
            </a:r>
            <a:r>
              <a:rPr lang="pt-BR" altLang="pt-BR" sz="2400" dirty="0" err="1"/>
              <a:t>mL</a:t>
            </a:r>
            <a:r>
              <a:rPr lang="pt-BR" altLang="pt-BR" sz="2400" dirty="0"/>
              <a:t>; 800 </a:t>
            </a:r>
            <a:r>
              <a:rPr lang="pt-BR" altLang="pt-BR" sz="2400" dirty="0" err="1"/>
              <a:t>mL</a:t>
            </a:r>
            <a:r>
              <a:rPr lang="pt-BR" altLang="pt-BR" sz="2400" dirty="0"/>
              <a:t> para a garrafa de 946 </a:t>
            </a:r>
            <a:r>
              <a:rPr lang="pt-BR" altLang="pt-BR" sz="2400" dirty="0" err="1"/>
              <a:t>mL</a:t>
            </a:r>
            <a:r>
              <a:rPr lang="pt-BR" altLang="pt-BR" sz="2400" dirty="0"/>
              <a:t>;</a:t>
            </a:r>
          </a:p>
        </p:txBody>
      </p:sp>
      <p:sp>
        <p:nvSpPr>
          <p:cNvPr id="137221" name="Rectangle 4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7222" name="Object 5"/>
          <p:cNvGraphicFramePr>
            <a:graphicFrameLocks noChangeAspect="1"/>
          </p:cNvGraphicFramePr>
          <p:nvPr/>
        </p:nvGraphicFramePr>
        <p:xfrm>
          <a:off x="4076700" y="2265615"/>
          <a:ext cx="644525" cy="26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4" imgW="419100" imgH="228600" progId="Equation.3">
                  <p:embed/>
                </p:oleObj>
              </mc:Choice>
              <mc:Fallback>
                <p:oleObj name="Equation" r:id="rId4" imgW="419100" imgH="228600" progId="Equation.3">
                  <p:embed/>
                  <p:pic>
                    <p:nvPicPr>
                      <p:cNvPr id="1372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2265615"/>
                        <a:ext cx="644525" cy="26226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3" name="Rectangle 8"/>
          <p:cNvSpPr>
            <a:spLocks noChangeArrowheads="1"/>
          </p:cNvSpPr>
          <p:nvPr/>
        </p:nvSpPr>
        <p:spPr bwMode="auto">
          <a:xfrm>
            <a:off x="0" y="3039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7224" name="Object 7"/>
          <p:cNvGraphicFramePr>
            <a:graphicFrameLocks noChangeAspect="1"/>
          </p:cNvGraphicFramePr>
          <p:nvPr/>
        </p:nvGraphicFramePr>
        <p:xfrm>
          <a:off x="4864100" y="2749409"/>
          <a:ext cx="24638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6" imgW="977476" imgH="406224" progId="Equation.3">
                  <p:embed/>
                </p:oleObj>
              </mc:Choice>
              <mc:Fallback>
                <p:oleObj name="Equation" r:id="rId6" imgW="977476" imgH="406224" progId="Equation.3">
                  <p:embed/>
                  <p:pic>
                    <p:nvPicPr>
                      <p:cNvPr id="13722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749409"/>
                        <a:ext cx="2463800" cy="771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5" name="Rectangle 10"/>
          <p:cNvSpPr>
            <a:spLocks noChangeArrowheads="1"/>
          </p:cNvSpPr>
          <p:nvPr/>
        </p:nvSpPr>
        <p:spPr bwMode="auto">
          <a:xfrm>
            <a:off x="0" y="31347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7226" name="Object 9"/>
          <p:cNvGraphicFramePr>
            <a:graphicFrameLocks noChangeAspect="1"/>
          </p:cNvGraphicFramePr>
          <p:nvPr/>
        </p:nvGraphicFramePr>
        <p:xfrm>
          <a:off x="1758951" y="3373438"/>
          <a:ext cx="45296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8" imgW="164885" imgH="215619" progId="Equation.3">
                  <p:embed/>
                </p:oleObj>
              </mc:Choice>
              <mc:Fallback>
                <p:oleObj name="Equation" r:id="rId8" imgW="164885" imgH="215619" progId="Equation.3">
                  <p:embed/>
                  <p:pic>
                    <p:nvPicPr>
                      <p:cNvPr id="13722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1" y="3373438"/>
                        <a:ext cx="452967" cy="4603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7" name="Rectangle 16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7228" name="Object 15"/>
          <p:cNvGraphicFramePr>
            <a:graphicFrameLocks noChangeAspect="1"/>
          </p:cNvGraphicFramePr>
          <p:nvPr/>
        </p:nvGraphicFramePr>
        <p:xfrm>
          <a:off x="3741128" y="4728097"/>
          <a:ext cx="504613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10" imgW="2298700" imgH="444500" progId="Equation.3">
                  <p:embed/>
                </p:oleObj>
              </mc:Choice>
              <mc:Fallback>
                <p:oleObj name="Equation" r:id="rId10" imgW="2298700" imgH="444500" progId="Equation.3">
                  <p:embed/>
                  <p:pic>
                    <p:nvPicPr>
                      <p:cNvPr id="13722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128" y="4728097"/>
                        <a:ext cx="5046133" cy="7381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9" name="Rectangle 18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7230" name="Object 17"/>
          <p:cNvGraphicFramePr>
            <a:graphicFrameLocks noChangeAspect="1"/>
          </p:cNvGraphicFramePr>
          <p:nvPr/>
        </p:nvGraphicFramePr>
        <p:xfrm>
          <a:off x="1609283" y="5410070"/>
          <a:ext cx="752302" cy="30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12" imgW="419100" imgH="228600" progId="Equation.3">
                  <p:embed/>
                </p:oleObj>
              </mc:Choice>
              <mc:Fallback>
                <p:oleObj name="Equation" r:id="rId12" imgW="419100" imgH="228600" progId="Equation.3">
                  <p:embed/>
                  <p:pic>
                    <p:nvPicPr>
                      <p:cNvPr id="13723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283" y="5410070"/>
                        <a:ext cx="752302" cy="30810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19074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/>
              <a:t>Método IIL - Procedimentos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14694"/>
            <a:ext cx="10735302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e) Efetua-se a amostragem nesta vertical-padrão, utilizando um tempo entre o tempo mínimo e o tempo máximo, calculados pelas equações apresentadas;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f) Para as demais verticais onde serão realizadas as amostragens de sedimentos em suspensão, os tempos máximos e mínimos são determinados da seguinte maneira:</a:t>
            </a:r>
          </a:p>
          <a:p>
            <a:pPr lvl="1" algn="just" eaLnBrk="1" hangingPunct="1">
              <a:lnSpc>
                <a:spcPct val="80000"/>
              </a:lnSpc>
              <a:defRPr/>
            </a:pPr>
            <a:endParaRPr lang="pt-BR" altLang="pt-BR" sz="2000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Tempo mínimo na vertical “n”:</a:t>
            </a:r>
          </a:p>
          <a:p>
            <a:pPr lvl="1" algn="just" eaLnBrk="1" hangingPunct="1">
              <a:lnSpc>
                <a:spcPct val="80000"/>
              </a:lnSpc>
              <a:defRPr/>
            </a:pPr>
            <a:endParaRPr lang="pt-BR" altLang="pt-BR" sz="2000" dirty="0"/>
          </a:p>
          <a:p>
            <a:pPr lvl="1" algn="just" eaLnBrk="1" hangingPunct="1">
              <a:lnSpc>
                <a:spcPct val="80000"/>
              </a:lnSpc>
              <a:defRPr/>
            </a:pPr>
            <a:endParaRPr lang="pt-BR" altLang="pt-BR" sz="2000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altLang="pt-BR" sz="2000" dirty="0"/>
              <a:t>Tempo máximo na vertical “n”: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altLang="pt-BR" sz="2400" dirty="0"/>
          </a:p>
        </p:txBody>
      </p:sp>
      <p:sp>
        <p:nvSpPr>
          <p:cNvPr id="138245" name="Rectangle 4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0" y="3039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8247" name="Rectangle 8"/>
          <p:cNvSpPr>
            <a:spLocks noChangeArrowheads="1"/>
          </p:cNvSpPr>
          <p:nvPr/>
        </p:nvSpPr>
        <p:spPr bwMode="auto">
          <a:xfrm>
            <a:off x="0" y="31347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8248" name="Rectangle 10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8249" name="Rectangle 13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8250" name="Rectangle 15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8251" name="Object 14"/>
          <p:cNvGraphicFramePr>
            <a:graphicFrameLocks noChangeAspect="1"/>
          </p:cNvGraphicFramePr>
          <p:nvPr/>
        </p:nvGraphicFramePr>
        <p:xfrm>
          <a:off x="5197557" y="4340470"/>
          <a:ext cx="5786967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4" imgW="2032000" imgH="444500" progId="Equation.3">
                  <p:embed/>
                </p:oleObj>
              </mc:Choice>
              <mc:Fallback>
                <p:oleObj name="Equation" r:id="rId4" imgW="2032000" imgH="444500" progId="Equation.3">
                  <p:embed/>
                  <p:pic>
                    <p:nvPicPr>
                      <p:cNvPr id="13825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7557" y="4340470"/>
                        <a:ext cx="5786967" cy="9572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2" name="Rectangle 17"/>
          <p:cNvSpPr>
            <a:spLocks noChangeArrowheads="1"/>
          </p:cNvSpPr>
          <p:nvPr/>
        </p:nvSpPr>
        <p:spPr bwMode="auto">
          <a:xfrm>
            <a:off x="0" y="3125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8253" name="Object 16"/>
          <p:cNvGraphicFramePr>
            <a:graphicFrameLocks noChangeAspect="1"/>
          </p:cNvGraphicFramePr>
          <p:nvPr/>
        </p:nvGraphicFramePr>
        <p:xfrm>
          <a:off x="5228493" y="5414841"/>
          <a:ext cx="578696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6" imgW="1536700" imgH="241300" progId="Equation.3">
                  <p:embed/>
                </p:oleObj>
              </mc:Choice>
              <mc:Fallback>
                <p:oleObj name="Equation" r:id="rId6" imgW="1536700" imgH="241300" progId="Equation.3">
                  <p:embed/>
                  <p:pic>
                    <p:nvPicPr>
                      <p:cNvPr id="138253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8493" y="5414841"/>
                        <a:ext cx="5786967" cy="6731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92763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dirty="0"/>
              <a:t>Método IIL - Procedimentos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7052" y="2276475"/>
            <a:ext cx="11307233" cy="2935288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g) O valor da razão entre a velocidade de trânsito e a velocidade média na vertical (       ) é obtido com o valor da profundidade da vertical-padrão. Em todas as verticais de amostragens, a velocidade de trânsito tem que ser praticamente a mesma da velocidade de trânsito utilizada na vertical-padrão, admitindo-se uma diferença máxima de 10%.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400" dirty="0"/>
              <a:t>OBS: Esse fator 1,10 é simplesmente a margem de diferença tolerável admitida entre o valor da velocidade de trânsito da vertical-padrão e a velocidade de trânsito de cada uma das verticais de amostragens, ou seja, aceita-se uma diferença máxima de 10%.</a:t>
            </a:r>
          </a:p>
        </p:txBody>
      </p:sp>
      <p:sp>
        <p:nvSpPr>
          <p:cNvPr id="139269" name="Rectangle 4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9270" name="Rectangle 5"/>
          <p:cNvSpPr>
            <a:spLocks noChangeArrowheads="1"/>
          </p:cNvSpPr>
          <p:nvPr/>
        </p:nvSpPr>
        <p:spPr bwMode="auto">
          <a:xfrm>
            <a:off x="0" y="3039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9271" name="Rectangle 6"/>
          <p:cNvSpPr>
            <a:spLocks noChangeArrowheads="1"/>
          </p:cNvSpPr>
          <p:nvPr/>
        </p:nvSpPr>
        <p:spPr bwMode="auto">
          <a:xfrm>
            <a:off x="0" y="31347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9272" name="Rectangle 7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9273" name="Rectangle 8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9274" name="Rectangle 9"/>
          <p:cNvSpPr>
            <a:spLocks noChangeArrowheads="1"/>
          </p:cNvSpPr>
          <p:nvPr/>
        </p:nvSpPr>
        <p:spPr bwMode="auto">
          <a:xfrm>
            <a:off x="0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0" y="3125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charset="0"/>
            </a:endParaRPr>
          </a:p>
        </p:txBody>
      </p:sp>
      <p:graphicFrame>
        <p:nvGraphicFramePr>
          <p:cNvPr id="139276" name="Object 19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4247862"/>
              </p:ext>
            </p:extLst>
          </p:nvPr>
        </p:nvGraphicFramePr>
        <p:xfrm>
          <a:off x="2838450" y="2535238"/>
          <a:ext cx="735013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4" imgW="419100" imgH="228600" progId="Equation.3">
                  <p:embed/>
                </p:oleObj>
              </mc:Choice>
              <mc:Fallback>
                <p:oleObj name="Equation" r:id="rId4" imgW="419100" imgH="228600" progId="Equation.3">
                  <p:embed/>
                  <p:pic>
                    <p:nvPicPr>
                      <p:cNvPr id="139276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450" y="2535238"/>
                        <a:ext cx="735013" cy="3000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282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/>
              <a:t>Vantagens e desvantagens dos métodos </a:t>
            </a:r>
            <a:br>
              <a:rPr lang="pt-BR" altLang="pt-BR" dirty="0"/>
            </a:br>
            <a:r>
              <a:rPr lang="pt-BR" altLang="pt-BR" dirty="0"/>
              <a:t>(</a:t>
            </a:r>
            <a:r>
              <a:rPr lang="pt-BR" altLang="pt-BR" dirty="0" err="1"/>
              <a:t>iid</a:t>
            </a:r>
            <a:r>
              <a:rPr lang="pt-BR" altLang="pt-BR" dirty="0"/>
              <a:t> e </a:t>
            </a:r>
            <a:r>
              <a:rPr lang="pt-BR" altLang="pt-BR" dirty="0" err="1"/>
              <a:t>iil</a:t>
            </a:r>
            <a:r>
              <a:rPr lang="pt-BR" altLang="pt-BR" dirty="0"/>
              <a:t>)</a:t>
            </a:r>
            <a:endParaRPr lang="pt-B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94131" y="2740955"/>
            <a:ext cx="10398370" cy="2719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altLang="pt-BR" dirty="0">
                <a:solidFill>
                  <a:srgbClr val="FF0000"/>
                </a:solidFill>
              </a:rPr>
              <a:t>Apesar das diferenças</a:t>
            </a:r>
            <a:r>
              <a:rPr lang="pt-BR" altLang="pt-BR" dirty="0"/>
              <a:t> entre as metodologias de amostragem dos métodos de IID e IIL, esses métodos </a:t>
            </a:r>
            <a:r>
              <a:rPr lang="pt-BR" altLang="pt-BR" dirty="0">
                <a:solidFill>
                  <a:srgbClr val="FF0000"/>
                </a:solidFill>
              </a:rPr>
              <a:t>conduzem a um mesmo resultado</a:t>
            </a:r>
            <a:r>
              <a:rPr lang="pt-BR" altLang="pt-BR" dirty="0"/>
              <a:t> para a concentração média de sedimentos em suspensão!</a:t>
            </a:r>
          </a:p>
          <a:p>
            <a:pPr algn="just">
              <a:defRPr/>
            </a:pPr>
            <a:endParaRPr lang="pt-BR" alt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F825DDD-4C83-4ACC-B192-E81A78AD3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71" y="3805368"/>
            <a:ext cx="2168030" cy="289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08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/>
              <a:t>Vantagens e desvantagens dos métodos (</a:t>
            </a:r>
            <a:r>
              <a:rPr lang="pt-BR" altLang="pt-BR" dirty="0" err="1"/>
              <a:t>iid</a:t>
            </a:r>
            <a:r>
              <a:rPr lang="pt-BR" altLang="pt-BR" dirty="0"/>
              <a:t> e </a:t>
            </a:r>
            <a:r>
              <a:rPr lang="pt-BR" altLang="pt-BR" dirty="0" err="1"/>
              <a:t>iil</a:t>
            </a:r>
            <a:r>
              <a:rPr lang="pt-BR" altLang="pt-BR" dirty="0"/>
              <a:t>)</a:t>
            </a:r>
            <a:endParaRPr lang="pt-B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288" y="2276474"/>
            <a:ext cx="10858866" cy="4194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80000"/>
              </a:lnSpc>
              <a:defRPr/>
            </a:pPr>
            <a:r>
              <a:rPr lang="pt-BR" altLang="pt-BR" sz="2200" dirty="0"/>
              <a:t>As vantagens do método IID são: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t-BR" altLang="pt-BR" sz="22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200" dirty="0"/>
              <a:t>Um menor número de verticais é necessário, resultando na redução do tempo destinado às amostragens;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2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200" dirty="0"/>
              <a:t>Amostragens durante cheias se tornam mais fáceis devido ao menor número de verticais;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2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200" dirty="0"/>
              <a:t>As amostras de cada vertical podem ser analisadas separadamente em laboratório;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2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200" dirty="0"/>
              <a:t>A distribuição da concentração de sedimentos na seção transversal pode ser determinada;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2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200" dirty="0"/>
              <a:t>Podem ser utilizadas diferentes velocidades de trânsito entre as verticais;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2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200" dirty="0">
                <a:solidFill>
                  <a:srgbClr val="FF0000"/>
                </a:solidFill>
              </a:rPr>
              <a:t>Quando a medição de descarga não é necessária e a seção transversal é estável, leva-se menos tempo para realizar as amostragens.</a:t>
            </a:r>
          </a:p>
        </p:txBody>
      </p:sp>
    </p:spTree>
    <p:extLst>
      <p:ext uri="{BB962C8B-B14F-4D97-AF65-F5344CB8AC3E}">
        <p14:creationId xmlns:p14="http://schemas.microsoft.com/office/powerpoint/2010/main" val="1888898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/>
              <a:t>Vantagens e desvantagens dos métodos (</a:t>
            </a:r>
            <a:r>
              <a:rPr lang="pt-BR" altLang="pt-BR" dirty="0" err="1"/>
              <a:t>iid</a:t>
            </a:r>
            <a:r>
              <a:rPr lang="pt-BR" altLang="pt-BR" dirty="0"/>
              <a:t> e </a:t>
            </a:r>
            <a:r>
              <a:rPr lang="pt-BR" altLang="pt-BR" dirty="0" err="1"/>
              <a:t>iil</a:t>
            </a:r>
            <a:r>
              <a:rPr lang="pt-BR" altLang="pt-BR" dirty="0"/>
              <a:t>)</a:t>
            </a:r>
            <a:endParaRPr lang="pt-B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288" y="2276474"/>
            <a:ext cx="10554066" cy="4253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80000"/>
              </a:lnSpc>
              <a:defRPr/>
            </a:pPr>
            <a:r>
              <a:rPr lang="pt-BR" altLang="pt-BR" sz="2300" dirty="0"/>
              <a:t>As vantagens do método IIL são:</a:t>
            </a:r>
          </a:p>
          <a:p>
            <a:pPr marL="609600" indent="-609600" algn="just">
              <a:lnSpc>
                <a:spcPct val="80000"/>
              </a:lnSpc>
              <a:defRPr/>
            </a:pPr>
            <a:endParaRPr lang="pt-BR" altLang="pt-BR" sz="23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300" dirty="0"/>
              <a:t>Conhecimento prévio da distribuição da vazão ao longo da seção transversal não é necessário;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3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300" dirty="0"/>
              <a:t>Variações na distribuição da concentração de sedimentos na seção transversal são mais bem consideradas devido ao maior número de verticais utilizadas;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3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300" dirty="0"/>
              <a:t>Tempo com análises laboratoriais é reduzido devido à composição das amostras individuais em uma única amostra composta;</a:t>
            </a:r>
          </a:p>
          <a:p>
            <a:pPr marL="990600" lvl="1" indent="-533400" algn="just">
              <a:lnSpc>
                <a:spcPct val="80000"/>
              </a:lnSpc>
              <a:defRPr/>
            </a:pPr>
            <a:endParaRPr lang="pt-BR" altLang="pt-BR" sz="2300" dirty="0"/>
          </a:p>
          <a:p>
            <a:pPr marL="990600" lvl="1" indent="-533400" algn="just">
              <a:lnSpc>
                <a:spcPct val="80000"/>
              </a:lnSpc>
              <a:defRPr/>
            </a:pPr>
            <a:r>
              <a:rPr lang="pt-BR" altLang="pt-BR" sz="2300" dirty="0"/>
              <a:t>É um método mais fácil de ser ensinado e utilizado pelas equipes de </a:t>
            </a:r>
            <a:r>
              <a:rPr lang="pt-BR" altLang="pt-BR" sz="2300" dirty="0" err="1"/>
              <a:t>hidrometria</a:t>
            </a:r>
            <a:r>
              <a:rPr lang="pt-BR" altLang="pt-BR" sz="2300" dirty="0"/>
              <a:t> uma vez que é baseado na simples divisão da seção transversal do rio em iguais larguras, em vez de iguais incrementos de descarga.</a:t>
            </a:r>
          </a:p>
        </p:txBody>
      </p:sp>
    </p:spTree>
    <p:extLst>
      <p:ext uri="{BB962C8B-B14F-4D97-AF65-F5344CB8AC3E}">
        <p14:creationId xmlns:p14="http://schemas.microsoft.com/office/powerpoint/2010/main" val="3234029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dirty="0"/>
              <a:t>Amostras Pontuais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idx="1"/>
          </p:nvPr>
        </p:nvSpPr>
        <p:spPr>
          <a:xfrm>
            <a:off x="913774" y="2367093"/>
            <a:ext cx="10954375" cy="387239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pt-BR" altLang="pt-BR" sz="2600" dirty="0"/>
              <a:t>Caso haja interesse em determinar a distribuição vertical e horizontal da concentração de sedimentos, assim como a sua granulometria, amostradores pontuais podem ser utilizados. 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altLang="pt-BR" sz="2600" dirty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altLang="pt-BR" sz="2600" dirty="0"/>
              <a:t>Geralmente, de 5 a 10 verticais são suficientes para se definir a distribuição horizontal. 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altLang="pt-BR" sz="2600" dirty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altLang="pt-BR" sz="2600" dirty="0"/>
              <a:t>Para se determinar a distribuição vertical de sedimentos podem ser coletadas amostras na superfície da água e a 0,30 m do leito do rio e intercalar de 6 a 10 amostragens pontuais entre essas duas profundidades. 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altLang="pt-BR" sz="2600" dirty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altLang="pt-BR" sz="2600" dirty="0"/>
              <a:t>Cada amostra deve ser analisada individualmente.</a:t>
            </a:r>
          </a:p>
        </p:txBody>
      </p:sp>
    </p:spTree>
    <p:extLst>
      <p:ext uri="{BB962C8B-B14F-4D97-AF65-F5344CB8AC3E}">
        <p14:creationId xmlns:p14="http://schemas.microsoft.com/office/powerpoint/2010/main" val="39466621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3ACBA693-35D5-4B4C-8C09-E4A00A8D5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73766E6-73A1-4890-8F69-78170D695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ACD3328-7DB7-49A2-9960-1AA7D29AA10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391275"/>
          </a:xfrm>
        </p:spPr>
      </p:pic>
    </p:spTree>
    <p:extLst>
      <p:ext uri="{BB962C8B-B14F-4D97-AF65-F5344CB8AC3E}">
        <p14:creationId xmlns:p14="http://schemas.microsoft.com/office/powerpoint/2010/main" val="2822245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475E91-D350-43B6-848F-78B5362A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0"/>
            <a:ext cx="10364451" cy="1596177"/>
          </a:xfrm>
        </p:spPr>
        <p:txBody>
          <a:bodyPr/>
          <a:lstStyle/>
          <a:p>
            <a:r>
              <a:rPr lang="pt-BR" dirty="0"/>
              <a:t>MOMENTO CURIOSIDADE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D18FE2B-2C24-46C9-95C6-D4D8A5216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428751"/>
            <a:ext cx="10364452" cy="436245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Qual a carga de sedimentos em suspensão transportada, ao ano, pelo rio amazonas?</a:t>
            </a:r>
          </a:p>
          <a:p>
            <a:pPr marL="0" indent="0" algn="ctr">
              <a:buNone/>
            </a:pPr>
            <a:endParaRPr lang="pt-BR" dirty="0"/>
          </a:p>
          <a:p>
            <a:r>
              <a:rPr lang="pt-BR" dirty="0"/>
              <a:t>9 milhões de toneladas</a:t>
            </a:r>
          </a:p>
          <a:p>
            <a:endParaRPr lang="pt-BR" dirty="0"/>
          </a:p>
          <a:p>
            <a:r>
              <a:rPr lang="pt-BR" dirty="0"/>
              <a:t>90 milhões de toneladas</a:t>
            </a:r>
          </a:p>
          <a:p>
            <a:endParaRPr lang="pt-BR" dirty="0"/>
          </a:p>
          <a:p>
            <a:r>
              <a:rPr lang="pt-BR" dirty="0"/>
              <a:t>900 milhões de toneladas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52F6381-E7FC-4B18-902C-E22C1661F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2" y="2200275"/>
            <a:ext cx="6443663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3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CBB0E8-4C34-476F-96B1-523127A6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24" y="0"/>
            <a:ext cx="10364451" cy="1596177"/>
          </a:xfrm>
        </p:spPr>
        <p:txBody>
          <a:bodyPr/>
          <a:lstStyle/>
          <a:p>
            <a:r>
              <a:rPr lang="pt-BR" dirty="0"/>
              <a:t>Tipos de descargas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7802788-4E60-47A2-9C42-7847A8C3E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25" y="1757494"/>
            <a:ext cx="10449550" cy="4567106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1900" dirty="0"/>
              <a:t>A medição da vazão de um rio chama-se descarga líquida e, em contraposição, a medição de sedimentos é conhecida como descarga sólida. A forma, tamanho e comportamento dessas partículas sólidas nos rios são variados, e os 3 tipos principais de movimentos das mesmas serão vistos adiante.</a:t>
            </a:r>
          </a:p>
          <a:p>
            <a:pPr algn="just"/>
            <a:endParaRPr lang="pt-BR" sz="1900" dirty="0"/>
          </a:p>
          <a:p>
            <a:pPr algn="just"/>
            <a:r>
              <a:rPr lang="pt-BR" sz="1900" dirty="0"/>
              <a:t>Os sedimentos são responsáveis, entre outros fenômenos,  pela deposição de terra/lama nos trechos com baixa velocidade média do fluxo, como nas barragens, ao ponto de as tornarem inoperantes por ocuparem todo o seu volume útil, se não forem previstos dispositivos de descarga periódica no fundo.</a:t>
            </a:r>
          </a:p>
          <a:p>
            <a:pPr algn="just"/>
            <a:endParaRPr lang="pt-BR" sz="1900" dirty="0"/>
          </a:p>
          <a:p>
            <a:pPr algn="just"/>
            <a:r>
              <a:rPr lang="pt-BR" sz="1900" dirty="0"/>
              <a:t>A produção de sedimentos varia com o material de que é formada a rocha ou camada que a originou, bem como com a vazão, declividade, sinuosidade do rio e outros parâmetros.</a:t>
            </a:r>
          </a:p>
        </p:txBody>
      </p:sp>
    </p:spTree>
    <p:extLst>
      <p:ext uri="{BB962C8B-B14F-4D97-AF65-F5344CB8AC3E}">
        <p14:creationId xmlns:p14="http://schemas.microsoft.com/office/powerpoint/2010/main" val="35139609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AEE46-5BFC-4912-9682-00D98722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23217"/>
            <a:ext cx="10364451" cy="1596177"/>
          </a:xfrm>
        </p:spPr>
        <p:txBody>
          <a:bodyPr/>
          <a:lstStyle/>
          <a:p>
            <a:r>
              <a:rPr lang="pt-BR" dirty="0"/>
              <a:t>Momento curiosidade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A00A7BD-50EC-45D1-984B-23D467DF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649" y="1504950"/>
            <a:ext cx="10364452" cy="3424107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Acertou quem falou </a:t>
            </a:r>
            <a:r>
              <a:rPr lang="pt-BR" sz="3500" dirty="0"/>
              <a:t>900 milhões de toneladas/ano 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6B8EDA6-952E-470D-8261-1659DAECF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9" y="2169742"/>
            <a:ext cx="6353175" cy="4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71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475E91-D350-43B6-848F-78B5362A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0"/>
            <a:ext cx="10364451" cy="1596177"/>
          </a:xfrm>
        </p:spPr>
        <p:txBody>
          <a:bodyPr/>
          <a:lstStyle/>
          <a:p>
            <a:r>
              <a:rPr lang="pt-BR" dirty="0"/>
              <a:t>MOMENTO CURIOSIDADE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D18FE2B-2C24-46C9-95C6-D4D8A5216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200432"/>
            <a:ext cx="10364452" cy="3905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Vamos comparar ao futebol? Os 900 milhões de toneladas/ano correspondem, por dia, a que altura se projetássemos esse material no estádio do </a:t>
            </a:r>
            <a:r>
              <a:rPr lang="pt-BR" dirty="0" err="1"/>
              <a:t>mineirão</a:t>
            </a:r>
            <a:r>
              <a:rPr lang="pt-BR" dirty="0"/>
              <a:t>?</a:t>
            </a:r>
          </a:p>
          <a:p>
            <a:pPr marL="0" indent="0" algn="ctr">
              <a:buNone/>
            </a:pPr>
            <a:endParaRPr lang="pt-BR" dirty="0"/>
          </a:p>
          <a:p>
            <a:r>
              <a:rPr lang="pt-BR" dirty="0"/>
              <a:t>Dimensões do </a:t>
            </a:r>
            <a:r>
              <a:rPr lang="pt-BR" dirty="0" err="1"/>
              <a:t>mineirão</a:t>
            </a:r>
            <a:r>
              <a:rPr lang="pt-BR" dirty="0"/>
              <a:t>: 110</a:t>
            </a:r>
            <a:r>
              <a:rPr lang="pt-BR" cap="none" dirty="0"/>
              <a:t>m</a:t>
            </a:r>
            <a:r>
              <a:rPr lang="pt-BR" dirty="0"/>
              <a:t>x75</a:t>
            </a:r>
            <a:r>
              <a:rPr lang="pt-BR" cap="none" dirty="0"/>
              <a:t>m</a:t>
            </a:r>
            <a:r>
              <a:rPr lang="pt-BR" dirty="0"/>
              <a:t>;</a:t>
            </a:r>
          </a:p>
          <a:p>
            <a:endParaRPr lang="pt-BR" dirty="0"/>
          </a:p>
          <a:p>
            <a:r>
              <a:rPr lang="pt-BR" dirty="0"/>
              <a:t>H=?????????</a:t>
            </a:r>
          </a:p>
          <a:p>
            <a:endParaRPr lang="pt-BR" dirty="0"/>
          </a:p>
          <a:p>
            <a:r>
              <a:rPr lang="pt-BR" dirty="0"/>
              <a:t>H=298</a:t>
            </a:r>
            <a:r>
              <a:rPr lang="pt-BR" cap="none" dirty="0"/>
              <a:t>m</a:t>
            </a:r>
          </a:p>
          <a:p>
            <a:pPr marL="0" indent="0">
              <a:buNone/>
            </a:pPr>
            <a:endParaRPr lang="pt-BR" cap="none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75" y="2919046"/>
            <a:ext cx="8772925" cy="348175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44062" y="5334000"/>
            <a:ext cx="230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OBS: SEM CONSIDERARMOS A DENSIDADE DO MATERIAL.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3153508" y="5486400"/>
            <a:ext cx="903849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do 10"/>
          <p:cNvCxnSpPr/>
          <p:nvPr/>
        </p:nvCxnSpPr>
        <p:spPr>
          <a:xfrm>
            <a:off x="2286000" y="5005754"/>
            <a:ext cx="773723" cy="480646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5325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475E91-D350-43B6-848F-78B5362A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0"/>
            <a:ext cx="10364451" cy="1596177"/>
          </a:xfrm>
        </p:spPr>
        <p:txBody>
          <a:bodyPr/>
          <a:lstStyle/>
          <a:p>
            <a:r>
              <a:rPr lang="pt-BR" dirty="0"/>
              <a:t>MOMENTO CURIOSIDADE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D18FE2B-2C24-46C9-95C6-D4D8A5216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428751"/>
            <a:ext cx="5264287" cy="51127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E vocês sabem o que isso significa por ano?</a:t>
            </a:r>
          </a:p>
          <a:p>
            <a:pPr marL="0" indent="0" algn="ctr">
              <a:buNone/>
            </a:pPr>
            <a:endParaRPr lang="pt-BR" dirty="0"/>
          </a:p>
          <a:p>
            <a:r>
              <a:rPr lang="pt-BR" dirty="0"/>
              <a:t>Altura anual projetada a partir do estádio do </a:t>
            </a:r>
            <a:r>
              <a:rPr lang="pt-BR" dirty="0" err="1"/>
              <a:t>mineirão</a:t>
            </a:r>
            <a:r>
              <a:rPr lang="pt-BR" dirty="0"/>
              <a:t>: 108.770</a:t>
            </a:r>
            <a:r>
              <a:rPr lang="pt-BR" cap="none" dirty="0"/>
              <a:t>m</a:t>
            </a:r>
            <a:r>
              <a:rPr lang="pt-BR" dirty="0"/>
              <a:t>;</a:t>
            </a:r>
            <a:endParaRPr lang="pt-BR" cap="none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19" y="1370136"/>
            <a:ext cx="4287606" cy="49885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13" y="4752608"/>
            <a:ext cx="965747" cy="640008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 flipV="1">
            <a:off x="8800336" y="2480896"/>
            <a:ext cx="0" cy="2426677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7631723" y="2754923"/>
            <a:ext cx="1263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025787" y="2616423"/>
            <a:ext cx="72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108km</a:t>
            </a:r>
          </a:p>
        </p:txBody>
      </p:sp>
    </p:spTree>
    <p:extLst>
      <p:ext uri="{BB962C8B-B14F-4D97-AF65-F5344CB8AC3E}">
        <p14:creationId xmlns:p14="http://schemas.microsoft.com/office/powerpoint/2010/main" val="15843590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F51196-F0B9-4F79-888A-22BDEA31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304192"/>
            <a:ext cx="10364451" cy="1596177"/>
          </a:xfrm>
        </p:spPr>
        <p:txBody>
          <a:bodyPr/>
          <a:lstStyle/>
          <a:p>
            <a:r>
              <a:rPr lang="pt-BR" dirty="0"/>
              <a:t>Segurança  do trabalho na coleta de sedimentos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3024745-0719-467C-A0CC-4161C212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6" y="1643193"/>
            <a:ext cx="5715624" cy="5091590"/>
          </a:xfrm>
        </p:spPr>
        <p:txBody>
          <a:bodyPr/>
          <a:lstStyle/>
          <a:p>
            <a:pPr algn="just"/>
            <a:r>
              <a:rPr lang="pt-BR" dirty="0"/>
              <a:t>Uma simples coleta de sedimentos pode ser uma operação de risco e Acima de qualquer qualidade de procedimento, deve-se priorizar a segurança.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Rios em estado de cheia, além de transportar muito sedimento, podem também carrear sólidos grandes (</a:t>
            </a:r>
            <a:r>
              <a:rPr lang="pt-BR" dirty="0" err="1"/>
              <a:t>ex</a:t>
            </a:r>
            <a:r>
              <a:rPr lang="pt-BR" dirty="0"/>
              <a:t>: troncos de árvores).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Lembrando que estarão trabalhando com 2 cabos de aço  (seção  e guincho)</a:t>
            </a:r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F20CF0E-5757-4BD0-9F3C-E4E2FD31C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2072122"/>
            <a:ext cx="4787900" cy="42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98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E01CF2-78DE-45CE-B6E7-E5B0613C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51" y="396237"/>
            <a:ext cx="10364451" cy="1596177"/>
          </a:xfrm>
        </p:spPr>
        <p:txBody>
          <a:bodyPr/>
          <a:lstStyle/>
          <a:p>
            <a:r>
              <a:rPr lang="pt-BR" dirty="0"/>
              <a:t>Segurança  do trabalho na coleta de sedimentos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EFAFA35-F018-4A35-8A73-D3DA240AB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809751"/>
            <a:ext cx="10364452" cy="39814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/>
              <a:t>Pontos importantes a serem seguidos (principalmente em situação de cheia):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Cabo de aço bem fixado</a:t>
            </a:r>
          </a:p>
          <a:p>
            <a:pPr algn="just"/>
            <a:r>
              <a:rPr lang="pt-BR" dirty="0"/>
              <a:t>Motor de popa em caso de rios maiores ou cheios</a:t>
            </a:r>
          </a:p>
          <a:p>
            <a:pPr algn="just"/>
            <a:r>
              <a:rPr lang="pt-BR" dirty="0"/>
              <a:t>Tripulação com colete </a:t>
            </a:r>
            <a:r>
              <a:rPr lang="pt-BR" dirty="0" err="1"/>
              <a:t>salva-vida</a:t>
            </a:r>
            <a:endParaRPr lang="pt-BR" dirty="0"/>
          </a:p>
          <a:p>
            <a:pPr algn="just"/>
            <a:r>
              <a:rPr lang="pt-BR" dirty="0"/>
              <a:t>Facão (para cortar o cabo em caso de urgência)</a:t>
            </a:r>
          </a:p>
          <a:p>
            <a:pPr algn="just"/>
            <a:r>
              <a:rPr lang="pt-BR" dirty="0"/>
              <a:t>Distribuição do peso na embarcação</a:t>
            </a:r>
          </a:p>
          <a:p>
            <a:pPr algn="just"/>
            <a:r>
              <a:rPr lang="pt-BR" dirty="0"/>
              <a:t>atenção à subida brusca do nível d’água</a:t>
            </a:r>
          </a:p>
          <a:p>
            <a:pPr algn="just"/>
            <a:r>
              <a:rPr lang="pt-BR" dirty="0"/>
              <a:t>Atenção aos possíveis troncos e galhos 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B79EE5C-0AE6-4270-88F4-6D20119B1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37" y="2595562"/>
            <a:ext cx="4299827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616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6ADA9B-C29E-469C-A327-A98E6A74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23217"/>
            <a:ext cx="10364451" cy="1596177"/>
          </a:xfrm>
        </p:spPr>
        <p:txBody>
          <a:bodyPr/>
          <a:lstStyle/>
          <a:p>
            <a:r>
              <a:rPr lang="pt-BR" dirty="0"/>
              <a:t>Segurança  do trabalho na coleta de sedimentos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4C97231-D9D5-4E0D-A8E3-8E36C3413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814643"/>
            <a:ext cx="10364452" cy="4824282"/>
          </a:xfrm>
        </p:spPr>
        <p:txBody>
          <a:bodyPr/>
          <a:lstStyle/>
          <a:p>
            <a:r>
              <a:rPr lang="pt-BR" dirty="0"/>
              <a:t>Cheia do rio casca com subida brusca de nível</a:t>
            </a:r>
          </a:p>
          <a:p>
            <a:r>
              <a:rPr lang="pt-BR" dirty="0"/>
              <a:t>Fotos com diferença de poucos minutos</a:t>
            </a:r>
          </a:p>
          <a:p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32E9605-FEC3-4A13-A94D-4982C49B2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2832569"/>
            <a:ext cx="4990301" cy="364981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FFA325D-4FE3-498B-A26F-B59993FBE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75" y="2832569"/>
            <a:ext cx="4990301" cy="36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23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07034F-19EF-415B-9298-6D8FA2C7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89892"/>
            <a:ext cx="10364451" cy="1596177"/>
          </a:xfrm>
        </p:spPr>
        <p:txBody>
          <a:bodyPr/>
          <a:lstStyle/>
          <a:p>
            <a:r>
              <a:rPr lang="pt-BR" dirty="0"/>
              <a:t>Segurança  do trabalho na coleta de sedimentos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1D8C8BA-9CEF-4222-A2FF-DBF2868C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691297"/>
            <a:ext cx="4752975" cy="496313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dirty="0"/>
              <a:t>Coleta de ponte: 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Alternativa para coletas em casos de risco.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Verificar possibilidade de apoio para o guincho.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Avaliar a distância vertical entre a ponte e a superfície da água  (aferição da  profundidade).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Atentar-se à possibilidade de arraste do amostrador  (evitar)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79E011D-F283-45D3-A714-F17A9837A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1" y="1726407"/>
            <a:ext cx="6715124" cy="46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94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E22D20-30B0-4C78-94B8-942DB927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0"/>
            <a:ext cx="10364451" cy="1596177"/>
          </a:xfrm>
        </p:spPr>
        <p:txBody>
          <a:bodyPr/>
          <a:lstStyle/>
          <a:p>
            <a:r>
              <a:rPr lang="pt-BR" dirty="0"/>
              <a:t>Barragens de mineração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16E5CFAB-10E6-450E-81B5-09D43A597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7" y="1200150"/>
            <a:ext cx="9993085" cy="5181600"/>
          </a:xfrm>
        </p:spPr>
      </p:pic>
    </p:spTree>
    <p:extLst>
      <p:ext uri="{BB962C8B-B14F-4D97-AF65-F5344CB8AC3E}">
        <p14:creationId xmlns:p14="http://schemas.microsoft.com/office/powerpoint/2010/main" val="35669321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7F6A56-C060-43CC-BBB5-F5B8900C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82985"/>
            <a:ext cx="10364451" cy="1596177"/>
          </a:xfrm>
        </p:spPr>
        <p:txBody>
          <a:bodyPr/>
          <a:lstStyle/>
          <a:p>
            <a:r>
              <a:rPr lang="pt-BR" dirty="0"/>
              <a:t>Rompimento de barragens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91E3B21-611F-4FAA-A1B3-4C7DFA2F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24" y="1571625"/>
            <a:ext cx="11182975" cy="502920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/>
              <a:t>Em 2015 e 2019, tivemos dois tristes episódios de rompimento de barragens de mineração no estado.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Além da perda de vidas humanas, que resultou no trágico título de maior “acidente” de trabalho do brasil, os rompimentos resultaram em enormes impactos ambientais de curto e longo prazo. o desastre de mariana, com a barragem de fundão, foi considerado o maior “acidente” ambiental do país.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Tanto no impacto direto aos rios e demais ecossistemas atingidos, levando a morte praticamente instantânea de animais por asfixia, quanto no impacto indireto ao meio ambiente devido a deposição de material de rejeito (sedimentos) tóxicos por toda área atingida.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Foram despejados, respectivamente, cerca de 60 milhões de m³ e 12 milhões de m³ de rejeito.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92800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2A552-E3E2-4FE3-AD8C-5F3DE114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581" y="92256"/>
            <a:ext cx="10364451" cy="1596177"/>
          </a:xfrm>
        </p:spPr>
        <p:txBody>
          <a:bodyPr/>
          <a:lstStyle/>
          <a:p>
            <a:r>
              <a:rPr lang="pt-BR" dirty="0" err="1"/>
              <a:t>Sedimentometria</a:t>
            </a:r>
            <a:r>
              <a:rPr lang="pt-BR" dirty="0"/>
              <a:t> nos rompimentos das barragens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13E367-2547-4023-A7EE-70AB9BB20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27020"/>
            <a:ext cx="10364452" cy="5038724"/>
          </a:xfrm>
        </p:spPr>
        <p:txBody>
          <a:bodyPr/>
          <a:lstStyle/>
          <a:p>
            <a:pPr algn="just"/>
            <a:r>
              <a:rPr lang="pt-BR" dirty="0"/>
              <a:t>Após cada episódio, dentre os demais órgãos competentes envolvidos, nós do serviço geológico atuamos no monitoramento e coleta de dados (amostras, medições, fotos) a fim de se analisar a qualidade da água (5 parâmetros), comportamento do sedimento, além de colaborar para um possível plano estratégico de contenção da “pluma de sedimentos”.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Foram mantidas equipes à disposição full-time diante do problema, ocorrendo revezamento para descanso.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Além de monitoramento visual, eram feitas análises horárias de qualidade, medições de vazão e coleta de sedimentos.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71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EFBA32-19BD-471F-BBF8-64F54A77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268711"/>
            <a:ext cx="10364451" cy="1596177"/>
          </a:xfrm>
        </p:spPr>
        <p:txBody>
          <a:bodyPr/>
          <a:lstStyle/>
          <a:p>
            <a:r>
              <a:rPr lang="pt-BR" dirty="0"/>
              <a:t>Comportamento das partículas sólidas nos corpos hídricos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EC1D3AAF-2904-4BFD-A455-1D88E326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37" b="15801"/>
          <a:stretch/>
        </p:blipFill>
        <p:spPr>
          <a:xfrm>
            <a:off x="1665301" y="2169688"/>
            <a:ext cx="8861398" cy="3745337"/>
          </a:xfrm>
        </p:spPr>
      </p:pic>
    </p:spTree>
    <p:extLst>
      <p:ext uri="{BB962C8B-B14F-4D97-AF65-F5344CB8AC3E}">
        <p14:creationId xmlns:p14="http://schemas.microsoft.com/office/powerpoint/2010/main" val="5529215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0CC66716-C873-4876-AA12-4ED7B4D40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64355"/>
            <a:ext cx="7920990" cy="4950619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BB44191-4F1A-4453-8CD6-3C7CCA6EFC65}"/>
              </a:ext>
            </a:extLst>
          </p:cNvPr>
          <p:cNvSpPr txBox="1"/>
          <p:nvPr/>
        </p:nvSpPr>
        <p:spPr>
          <a:xfrm>
            <a:off x="1809750" y="5616059"/>
            <a:ext cx="792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da equipe do CPRM após rompimento da Barragem de Brumadinho, para alinhamento das demandas e divisão de tarefas.</a:t>
            </a:r>
          </a:p>
        </p:txBody>
      </p:sp>
    </p:spTree>
    <p:extLst>
      <p:ext uri="{BB962C8B-B14F-4D97-AF65-F5344CB8AC3E}">
        <p14:creationId xmlns:p14="http://schemas.microsoft.com/office/powerpoint/2010/main" val="38056020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C97421-898F-4179-A11E-EA05FD3C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00" y="92256"/>
            <a:ext cx="10364451" cy="1596177"/>
          </a:xfrm>
        </p:spPr>
        <p:txBody>
          <a:bodyPr/>
          <a:lstStyle/>
          <a:p>
            <a:r>
              <a:rPr lang="pt-BR" dirty="0" err="1"/>
              <a:t>Sedimentometria</a:t>
            </a:r>
            <a:r>
              <a:rPr lang="pt-BR" dirty="0"/>
              <a:t> nos rompimentos das barragens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A6918C0-4B22-480F-ACD7-CC431FD58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25" y="1405677"/>
            <a:ext cx="5867401" cy="5014173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Foram estabelecidos diversos pontos de monitoramento (montante e jusante) com o objetivo de monitorar o alcance/diluição da pluma de rejeito.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Além do método por integração na vertical, conforme visto anteriormente, foram feitas amostragens pontuais.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Foram coletadas amostras em diferentes pontos da seção a fim de avaliar o espalhamento do rejeito e sua predominância na coluna d’água.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FCB4541-BACA-435F-A233-A73C9BC3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1405678"/>
            <a:ext cx="4991100" cy="49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224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1F0F50-7DF0-4A16-98F2-9EA9850E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E3BC54DD-D2DE-43A7-8E7C-17DC1811E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381750"/>
          </a:xfrm>
        </p:spPr>
      </p:pic>
    </p:spTree>
    <p:extLst>
      <p:ext uri="{BB962C8B-B14F-4D97-AF65-F5344CB8AC3E}">
        <p14:creationId xmlns:p14="http://schemas.microsoft.com/office/powerpoint/2010/main" val="21718384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DEBE67-28C3-4CBD-B74F-7E9546B4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151792"/>
            <a:ext cx="10364451" cy="1596177"/>
          </a:xfrm>
        </p:spPr>
        <p:txBody>
          <a:bodyPr/>
          <a:lstStyle/>
          <a:p>
            <a:r>
              <a:rPr lang="pt-BR" dirty="0"/>
              <a:t>Parâmetros de qualidade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ED10510-71B3-42F4-91FA-1B953EA0D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11" y="1309819"/>
            <a:ext cx="6813374" cy="5110031"/>
          </a:xfrm>
        </p:spPr>
      </p:pic>
    </p:spTree>
    <p:extLst>
      <p:ext uri="{BB962C8B-B14F-4D97-AF65-F5344CB8AC3E}">
        <p14:creationId xmlns:p14="http://schemas.microsoft.com/office/powerpoint/2010/main" val="2222107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2524D9-2BCC-4671-AB72-F7C8D323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222CE98-5956-4554-89D2-9A03E9E0A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7586" cy="641032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2228E25-54AF-4218-9AD5-AB08E17C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42" y="0"/>
            <a:ext cx="4559057" cy="64103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9686913-1C07-4101-A8AE-BBEA9C132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99" y="0"/>
            <a:ext cx="4079101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400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80039A8-B4D8-4C61-B240-A6332A014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2175" cy="64198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E011D2A-CC6C-49CB-A912-2D4C73118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0"/>
            <a:ext cx="6219826" cy="64198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ED4836C-A0A5-42BB-B8A1-39A915227F90}"/>
              </a:ext>
            </a:extLst>
          </p:cNvPr>
          <p:cNvSpPr txBox="1"/>
          <p:nvPr/>
        </p:nvSpPr>
        <p:spPr>
          <a:xfrm>
            <a:off x="590550" y="2324100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Rio Paraopeba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C97EEDF-775E-43F0-A3BB-769D149F155F}"/>
              </a:ext>
            </a:extLst>
          </p:cNvPr>
          <p:cNvSpPr txBox="1"/>
          <p:nvPr/>
        </p:nvSpPr>
        <p:spPr>
          <a:xfrm>
            <a:off x="2114550" y="3314700"/>
            <a:ext cx="210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Ribeirão Sarzedo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5E872A3-0576-4C06-9B30-401296C097C6}"/>
              </a:ext>
            </a:extLst>
          </p:cNvPr>
          <p:cNvSpPr txBox="1"/>
          <p:nvPr/>
        </p:nvSpPr>
        <p:spPr>
          <a:xfrm>
            <a:off x="7200900" y="1638300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Sonda </a:t>
            </a:r>
            <a:r>
              <a:rPr lang="pt-BR" dirty="0" err="1">
                <a:solidFill>
                  <a:schemeClr val="bg1"/>
                </a:solidFill>
              </a:rPr>
              <a:t>Multiparamétrica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560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435AB2B-8FD0-4A1D-9845-6B69FCD0D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78" y="332423"/>
            <a:ext cx="8043860" cy="5362574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518764D-3903-4CE9-8DDE-64ECB3A891BE}"/>
              </a:ext>
            </a:extLst>
          </p:cNvPr>
          <p:cNvSpPr txBox="1"/>
          <p:nvPr/>
        </p:nvSpPr>
        <p:spPr>
          <a:xfrm>
            <a:off x="1958578" y="5694997"/>
            <a:ext cx="804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Imagem do Rio Paraopeba após rompimento da barragem da Vale em Brumadinho em 2019 . </a:t>
            </a:r>
          </a:p>
        </p:txBody>
      </p:sp>
    </p:spTree>
    <p:extLst>
      <p:ext uri="{BB962C8B-B14F-4D97-AF65-F5344CB8AC3E}">
        <p14:creationId xmlns:p14="http://schemas.microsoft.com/office/powerpoint/2010/main" val="34694986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BE025F3-EF6B-4316-A5A8-28A228088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6" y="624683"/>
            <a:ext cx="7735488" cy="5156992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A36A7EF-6F2C-4EBD-81F0-5164758004A1}"/>
              </a:ext>
            </a:extLst>
          </p:cNvPr>
          <p:cNvSpPr txBox="1"/>
          <p:nvPr/>
        </p:nvSpPr>
        <p:spPr>
          <a:xfrm>
            <a:off x="2228256" y="5910151"/>
            <a:ext cx="773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Bombeiros procurando sobreviventes na lama após rompimento da barragem da Vale em Brumadinho (2019).</a:t>
            </a:r>
          </a:p>
        </p:txBody>
      </p:sp>
    </p:spTree>
    <p:extLst>
      <p:ext uri="{BB962C8B-B14F-4D97-AF65-F5344CB8AC3E}">
        <p14:creationId xmlns:p14="http://schemas.microsoft.com/office/powerpoint/2010/main" val="17215198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AF96A12-9DC5-4371-B6AB-C6D85BDDE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9" y="200025"/>
            <a:ext cx="6983384" cy="573166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D8F8811-98FF-4F82-AAB9-C4FCB69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43" y="184546"/>
            <a:ext cx="3580483" cy="36576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F4CBED9-FCC2-4CFA-B29B-C16D1A185E9E}"/>
              </a:ext>
            </a:extLst>
          </p:cNvPr>
          <p:cNvSpPr txBox="1"/>
          <p:nvPr/>
        </p:nvSpPr>
        <p:spPr>
          <a:xfrm>
            <a:off x="7665242" y="4019550"/>
            <a:ext cx="358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Amostrador USDH 59 coberto de lama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FCD99AF-A578-431A-99DB-E9DC3B4E41A9}"/>
              </a:ext>
            </a:extLst>
          </p:cNvPr>
          <p:cNvSpPr txBox="1"/>
          <p:nvPr/>
        </p:nvSpPr>
        <p:spPr>
          <a:xfrm>
            <a:off x="243708" y="6019800"/>
            <a:ext cx="698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Técnico observando o Rio Doce após o rompimento da Barragem de Fundão em Mariana (2015).</a:t>
            </a:r>
          </a:p>
        </p:txBody>
      </p:sp>
    </p:spTree>
    <p:extLst>
      <p:ext uri="{BB962C8B-B14F-4D97-AF65-F5344CB8AC3E}">
        <p14:creationId xmlns:p14="http://schemas.microsoft.com/office/powerpoint/2010/main" val="33864115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4814435B-CDF1-4B58-BAC9-891F876F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56" y="618517"/>
            <a:ext cx="8546732" cy="535426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43A3CB7-42AD-40E0-85B1-F7200ABDDA67}"/>
              </a:ext>
            </a:extLst>
          </p:cNvPr>
          <p:cNvSpPr txBox="1"/>
          <p:nvPr/>
        </p:nvSpPr>
        <p:spPr>
          <a:xfrm>
            <a:off x="1618556" y="6067425"/>
            <a:ext cx="8682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Imagem aérea do rejeito da barragem do fundão (Mariana) em 2015 chegando ao mar do Espírito Santo, após percorrer os Rios </a:t>
            </a:r>
            <a:r>
              <a:rPr lang="pt-BR" dirty="0" err="1"/>
              <a:t>Gualaxo</a:t>
            </a:r>
            <a:r>
              <a:rPr lang="pt-BR" dirty="0"/>
              <a:t> e Doce.</a:t>
            </a:r>
          </a:p>
        </p:txBody>
      </p:sp>
    </p:spTree>
    <p:extLst>
      <p:ext uri="{BB962C8B-B14F-4D97-AF65-F5344CB8AC3E}">
        <p14:creationId xmlns:p14="http://schemas.microsoft.com/office/powerpoint/2010/main" val="2091307765"/>
      </p:ext>
    </p:extLst>
  </p:cSld>
  <p:clrMapOvr>
    <a:masterClrMapping/>
  </p:clrMapOvr>
</p:sld>
</file>

<file path=ppt/theme/theme1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1949</TotalTime>
  <Words>5172</Words>
  <Application>Microsoft Office PowerPoint</Application>
  <PresentationFormat>Personalizar</PresentationFormat>
  <Paragraphs>695</Paragraphs>
  <Slides>128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128</vt:i4>
      </vt:variant>
    </vt:vector>
  </HeadingPairs>
  <TitlesOfParts>
    <vt:vector size="130" baseType="lpstr">
      <vt:lpstr>Gotícula</vt:lpstr>
      <vt:lpstr>Equation</vt:lpstr>
      <vt:lpstr>SEDIMENTOMETRIA</vt:lpstr>
      <vt:lpstr>Apresentação do PowerPoint</vt:lpstr>
      <vt:lpstr>INFORMAÇÕES DO CURSO</vt:lpstr>
      <vt:lpstr>INTRODUÇÃO</vt:lpstr>
      <vt:lpstr>CONSEQUÊNCIAS AMBIENTAIS: EROSÃO</vt:lpstr>
      <vt:lpstr>EROSÃO E SEUS IMPACTOS</vt:lpstr>
      <vt:lpstr>MEDIDAS NECESSÁRIAS</vt:lpstr>
      <vt:lpstr>Tipos de descargas</vt:lpstr>
      <vt:lpstr>Comportamento das partículas sólidas nos corpos hídricos</vt:lpstr>
      <vt:lpstr>Apresentação do PowerPoint</vt:lpstr>
      <vt:lpstr>IMPORTÂNCIA DA SEDIMENTOMETRIA</vt:lpstr>
      <vt:lpstr>IMPORTÂNCIA DA SEDIMENTOMETRIA</vt:lpstr>
      <vt:lpstr>IMPORTÂNCIA DA SEDIMENTOMETRIA</vt:lpstr>
      <vt:lpstr>PADRÕES E NORMAS</vt:lpstr>
      <vt:lpstr>Apresentação do PowerPoint</vt:lpstr>
      <vt:lpstr>Apresentação do PowerPoint</vt:lpstr>
      <vt:lpstr>Apresentação do PowerPoint</vt:lpstr>
      <vt:lpstr>Exemplo das 6 estações</vt:lpstr>
      <vt:lpstr>Questão: se vocês tivessem que escolher somente 3 estações, aonde vocês colocariam?</vt:lpstr>
      <vt:lpstr>EQUIPAMENTOS</vt:lpstr>
      <vt:lpstr>AMOSTRADORES (terminologia)</vt:lpstr>
      <vt:lpstr>AMOSTRADORES DE SEDIMENTO EM SUSPENsÃO</vt:lpstr>
      <vt:lpstr>AMOSTRADORES DE SEDIMENTO EM SUSPENsÃO</vt:lpstr>
      <vt:lpstr>AMOSTRADORES DE SEDIMENTO EM SUSPENsÃO</vt:lpstr>
      <vt:lpstr>AMOSTRADORES DE SEDIMENTO EM SUSPENsÃO</vt:lpstr>
      <vt:lpstr>AMOSTRADORES DE SEDIMENTO EM SUSPENsÃO</vt:lpstr>
      <vt:lpstr>AMOSTRADORES DE SEDIMENTO EM SUSPENsÃO</vt:lpstr>
      <vt:lpstr>AMOSTRADORES DE SEDIMENTO EM SUSPENsÃO</vt:lpstr>
      <vt:lpstr>AMOSTRADORES DE SEDIMENTO EM SUSPENsÃO</vt:lpstr>
      <vt:lpstr>AMOSTRADORES DE SEDIMENTO EM SUSPENsÃO</vt:lpstr>
      <vt:lpstr>TABELA DE AMOSTRAGEM  </vt:lpstr>
      <vt:lpstr>AMOSTRADORES DE SEDIMENTO DO LEITO</vt:lpstr>
      <vt:lpstr>AMOSTRADORES DE SEDIMENTO DO LEITO</vt:lpstr>
      <vt:lpstr>AMOSTRADORES DE SEDIMENTO DO LEITO</vt:lpstr>
      <vt:lpstr>AMOSTRADORES DE SEDIMENTO DO LEITO</vt:lpstr>
      <vt:lpstr>AMOSTRADORES DE DESCARGA DO LEITO</vt:lpstr>
      <vt:lpstr>AMOSTRADORES DE DESCARGA DO LEITO</vt:lpstr>
      <vt:lpstr>Exemplo de Testes Experimentais - Eficiência do Amostrador – US DH-2</vt:lpstr>
      <vt:lpstr>Exemplo de Testes Experimentais - Eficiência do Amostrador – US DH-2</vt:lpstr>
      <vt:lpstr>Seleção de amostradores</vt:lpstr>
      <vt:lpstr>Critérios para Seleção de amostradores</vt:lpstr>
      <vt:lpstr>BICOS PARA AMOSTRADORES</vt:lpstr>
      <vt:lpstr>Bicos - eficiência</vt:lpstr>
      <vt:lpstr>MÉTODOS</vt:lpstr>
      <vt:lpstr>Dinâmica da operação (borracha de vedação)</vt:lpstr>
      <vt:lpstr>Apresentação do PowerPoint</vt:lpstr>
      <vt:lpstr>Apresentação do PowerPoint</vt:lpstr>
      <vt:lpstr>Dinâmica da operação (garrafas)</vt:lpstr>
      <vt:lpstr>Dinâmica da operação (garrafas)</vt:lpstr>
      <vt:lpstr>Apresentação do PowerPoint</vt:lpstr>
      <vt:lpstr>Integração na vertical</vt:lpstr>
      <vt:lpstr>Distribuição vertical de sedimentos</vt:lpstr>
      <vt:lpstr>Distribuição vertical de sedimentos</vt:lpstr>
      <vt:lpstr>Distribuição vertical de sedimentos</vt:lpstr>
      <vt:lpstr>Técnicas de amostragem de sedimento em suspensão</vt:lpstr>
      <vt:lpstr>Técnicas de amostragem de sedimento em suspensão</vt:lpstr>
      <vt:lpstr>Velocidades de Trânsito para Amostragem de Sedimentos em Suspensão</vt:lpstr>
      <vt:lpstr>Apresentação do PowerPoint</vt:lpstr>
      <vt:lpstr>MÉTODOS DE COLETA</vt:lpstr>
      <vt:lpstr>Método de Igual Incremento de Descarga (IID)</vt:lpstr>
      <vt:lpstr>Apresentação do PowerPoint</vt:lpstr>
      <vt:lpstr>Apresentação do PowerPoint</vt:lpstr>
      <vt:lpstr>Método de Igual Incremento de Descarga (IID)</vt:lpstr>
      <vt:lpstr>Apresentação do PowerPoint</vt:lpstr>
      <vt:lpstr>Método de Igual Incremento de largura (IIl)</vt:lpstr>
      <vt:lpstr>Método de Igual Incremento de largura (IIl)</vt:lpstr>
      <vt:lpstr>Apresentação do PowerPoint</vt:lpstr>
      <vt:lpstr>Apresentação do PowerPoint</vt:lpstr>
      <vt:lpstr>Método IIL - Procedimentos</vt:lpstr>
      <vt:lpstr>Método IIL – Procedimentos velocidade de trânsito</vt:lpstr>
      <vt:lpstr>Método IIL - Procedimentos</vt:lpstr>
      <vt:lpstr>Método IIL - Procedimentos</vt:lpstr>
      <vt:lpstr>Método IIL - Procedimentos</vt:lpstr>
      <vt:lpstr>Vantagens e desvantagens dos métodos  (iid e iil)</vt:lpstr>
      <vt:lpstr>Vantagens e desvantagens dos métodos (iid e iil)</vt:lpstr>
      <vt:lpstr>Vantagens e desvantagens dos métodos (iid e iil)</vt:lpstr>
      <vt:lpstr>Amostras Pontuais</vt:lpstr>
      <vt:lpstr>Apresentação do PowerPoint</vt:lpstr>
      <vt:lpstr>MOMENTO CURIOSIDADE</vt:lpstr>
      <vt:lpstr>Momento curiosidade</vt:lpstr>
      <vt:lpstr>MOMENTO CURIOSIDADE</vt:lpstr>
      <vt:lpstr>MOMENTO CURIOSIDADE</vt:lpstr>
      <vt:lpstr>Segurança  do trabalho na coleta de sedimentos</vt:lpstr>
      <vt:lpstr>Segurança  do trabalho na coleta de sedimentos</vt:lpstr>
      <vt:lpstr>Segurança  do trabalho na coleta de sedimentos</vt:lpstr>
      <vt:lpstr>Segurança  do trabalho na coleta de sedimentos</vt:lpstr>
      <vt:lpstr>Barragens de mineração</vt:lpstr>
      <vt:lpstr>Rompimento de barragens</vt:lpstr>
      <vt:lpstr>Sedimentometria nos rompimentos das barragens</vt:lpstr>
      <vt:lpstr>Apresentação do PowerPoint</vt:lpstr>
      <vt:lpstr>Sedimentometria nos rompimentos das barragens</vt:lpstr>
      <vt:lpstr>Apresentação do PowerPoint</vt:lpstr>
      <vt:lpstr>Parâmetros de qualidade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Ferramentas de apoio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Novos softwares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serviço geológico do brasil agradece!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Guedes de Faria Cruz</dc:creator>
  <cp:lastModifiedBy>Frederico Ernesto Coelho Carvalho</cp:lastModifiedBy>
  <cp:revision>160</cp:revision>
  <dcterms:created xsi:type="dcterms:W3CDTF">2021-02-09T14:22:07Z</dcterms:created>
  <dcterms:modified xsi:type="dcterms:W3CDTF">2021-03-10T15:38:31Z</dcterms:modified>
</cp:coreProperties>
</file>