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3" r:id="rId4"/>
    <p:sldId id="279" r:id="rId5"/>
    <p:sldId id="278" r:id="rId6"/>
    <p:sldId id="305" r:id="rId7"/>
    <p:sldId id="304" r:id="rId8"/>
    <p:sldId id="311" r:id="rId9"/>
    <p:sldId id="306" r:id="rId10"/>
    <p:sldId id="307" r:id="rId11"/>
    <p:sldId id="308" r:id="rId12"/>
    <p:sldId id="271" r:id="rId13"/>
    <p:sldId id="277" r:id="rId14"/>
    <p:sldId id="276" r:id="rId15"/>
    <p:sldId id="275" r:id="rId16"/>
    <p:sldId id="310" r:id="rId17"/>
    <p:sldId id="274" r:id="rId18"/>
    <p:sldId id="312" r:id="rId19"/>
    <p:sldId id="314" r:id="rId20"/>
    <p:sldId id="313" r:id="rId21"/>
    <p:sldId id="270" r:id="rId22"/>
    <p:sldId id="269" r:id="rId23"/>
    <p:sldId id="265" r:id="rId24"/>
    <p:sldId id="268" r:id="rId25"/>
    <p:sldId id="267" r:id="rId26"/>
    <p:sldId id="266" r:id="rId27"/>
    <p:sldId id="264" r:id="rId28"/>
    <p:sldId id="263" r:id="rId29"/>
    <p:sldId id="262" r:id="rId30"/>
    <p:sldId id="261" r:id="rId31"/>
    <p:sldId id="260" r:id="rId32"/>
    <p:sldId id="259" r:id="rId33"/>
    <p:sldId id="258" r:id="rId34"/>
    <p:sldId id="315" r:id="rId3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75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7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77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2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41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4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4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68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40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19EA-FD81-48C2-8DAF-63E0220EAD91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0597-9557-46B0-9939-A634CF981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uSULkPoH52FyKw6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i.mg.gov.br/sei/controlador_externo.php?acao=usuario_externo_logar&amp;id_orgao_acesso_externo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i.mg.gov.br/sei/controlador_externo.php?acao=usuario_externo_avisar_cadastro&amp;id_orgao_acesso_externo=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0Xmh67X7yw?feature=oembed" TargetMode="Externa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am.mg.gov.br/cadastro-para-reuso-de-recursos-hidrico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am.mg.gov.br/cadastro-para-reuso-de-recursos-hidrico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ioambiente.mg.gov.br/regularizacao-ambiental/processos-digitais-via-sei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am.mg.gov.br/banco-de-noticias/2374--minas-regulamenta-norma-e-passa-a-ser-o-terceiro-estado-no-pais-a-fazer-reuso-de-agua-nao-potave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53BC0D-3F28-48E4-8023-00C8E2C3153F}"/>
              </a:ext>
            </a:extLst>
          </p:cNvPr>
          <p:cNvSpPr/>
          <p:nvPr/>
        </p:nvSpPr>
        <p:spPr>
          <a:xfrm>
            <a:off x="1503546" y="4815817"/>
            <a:ext cx="65285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Belo Horizonte, 19 de 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março </a:t>
            </a:r>
            <a:r>
              <a:rPr lang="pt-BR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46391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250A9-1461-44EF-9D68-A5C71A31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84" y="1931455"/>
            <a:ext cx="8912206" cy="46349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90000"/>
              </a:lnSpc>
              <a:buNone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70A5C3-1B90-451B-8BB8-241E6EFDE975}"/>
              </a:ext>
            </a:extLst>
          </p:cNvPr>
          <p:cNvSpPr txBox="1">
            <a:spLocks/>
          </p:cNvSpPr>
          <p:nvPr/>
        </p:nvSpPr>
        <p:spPr>
          <a:xfrm>
            <a:off x="-107513" y="954157"/>
            <a:ext cx="10515600" cy="126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Cadastro para reuso de água não potável</a:t>
            </a:r>
            <a:endParaRPr kumimoji="0" lang="pt-BR" sz="36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28AAF8-EEC1-4E13-A3EC-E0F131643A5C}"/>
              </a:ext>
            </a:extLst>
          </p:cNvPr>
          <p:cNvSpPr txBox="1"/>
          <p:nvPr/>
        </p:nvSpPr>
        <p:spPr>
          <a:xfrm>
            <a:off x="641953" y="1856760"/>
            <a:ext cx="8622094" cy="426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</a:rPr>
              <a:t> No </a:t>
            </a:r>
            <a:r>
              <a:rPr lang="pt-BR" sz="2000" b="1" dirty="0">
                <a:solidFill>
                  <a:srgbClr val="000000"/>
                </a:solidFill>
              </a:rPr>
              <a:t>ANEXO I</a:t>
            </a:r>
            <a:r>
              <a:rPr lang="pt-BR" sz="2000" dirty="0">
                <a:solidFill>
                  <a:srgbClr val="000000"/>
                </a:solidFill>
              </a:rPr>
              <a:t> da DN CERH-MG nº 65/2020, estabelece: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Frequência mínima de monitoramento da água para reuso (semanal, quinzenal ou mensal);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Padrões de qualidade microbiológica para </a:t>
            </a:r>
            <a:r>
              <a:rPr lang="pt-BR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reúso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modalidade 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pt-BR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agrossilvopastoril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Padrões de qualidade química para </a:t>
            </a:r>
            <a:r>
              <a:rPr lang="pt-BR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reúso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modalidade 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pt-BR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agrossilvopastoril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Padrões de qualidade para </a:t>
            </a:r>
            <a:r>
              <a:rPr lang="pt-BR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reúso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modalidade 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“urbano”;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Padrões de qualidade para </a:t>
            </a:r>
            <a:r>
              <a:rPr lang="pt-BR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reúso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modalidade 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“ambiental” 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Padrões de qualidade para </a:t>
            </a:r>
            <a:r>
              <a:rPr lang="pt-BR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reúso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 modalidade </a:t>
            </a: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“industrial”.</a:t>
            </a:r>
          </a:p>
        </p:txBody>
      </p:sp>
    </p:spTree>
    <p:extLst>
      <p:ext uri="{BB962C8B-B14F-4D97-AF65-F5344CB8AC3E}">
        <p14:creationId xmlns:p14="http://schemas.microsoft.com/office/powerpoint/2010/main" val="388669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250A9-1461-44EF-9D68-A5C71A31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84" y="1931455"/>
            <a:ext cx="8912206" cy="46349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90000"/>
              </a:lnSpc>
              <a:buNone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70A5C3-1B90-451B-8BB8-241E6EFDE975}"/>
              </a:ext>
            </a:extLst>
          </p:cNvPr>
          <p:cNvSpPr txBox="1">
            <a:spLocks/>
          </p:cNvSpPr>
          <p:nvPr/>
        </p:nvSpPr>
        <p:spPr>
          <a:xfrm>
            <a:off x="-107513" y="954157"/>
            <a:ext cx="10515600" cy="126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Cadastro para reuso de água não potável</a:t>
            </a:r>
            <a:endParaRPr kumimoji="0" lang="pt-BR" sz="36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44AD91E2-F32C-4C3C-A680-C9FD201EB5AF}"/>
              </a:ext>
            </a:extLst>
          </p:cNvPr>
          <p:cNvSpPr txBox="1">
            <a:spLocks/>
          </p:cNvSpPr>
          <p:nvPr/>
        </p:nvSpPr>
        <p:spPr>
          <a:xfrm>
            <a:off x="694184" y="2010942"/>
            <a:ext cx="8912206" cy="323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Oficialmente o cadastramento foi lançado no dia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11/12/2020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pelo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Igam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, em parceria com os Comitês de Bacias Hidrográficas, Agências de Bacia, Sindicatos Rurais e Prefeituras Municipais.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8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058484F-3C7D-4868-909D-31AD4CD3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3100883"/>
            <a:ext cx="5989983" cy="37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23D731-2626-485D-98D8-6AEECAD6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928543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31097FAF-2F9F-460B-BAAC-48AF70DC0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69" y="1815880"/>
            <a:ext cx="8887032" cy="149735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Todas as orientações para cadastramento dos produtores de água para reuso 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de água não potável, 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estão disponíveis no site do IGAM:    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http://www.igam.mg.gov.br/cadastro-para-reuso-de-recursos-hidricos</a:t>
            </a:r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4F3ED7B-9FFF-4294-94B7-C32DB549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6" y="3007936"/>
            <a:ext cx="6162259" cy="3551583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31D77EC-63F8-4F22-B36F-0466EFDFF4E7}"/>
              </a:ext>
            </a:extLst>
          </p:cNvPr>
          <p:cNvSpPr/>
          <p:nvPr/>
        </p:nvSpPr>
        <p:spPr>
          <a:xfrm>
            <a:off x="1696278" y="5929457"/>
            <a:ext cx="344556" cy="2120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71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0FDFB0-A2D6-4B70-9599-B6FE61E2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928543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F7C9B1D-F679-45C5-9A10-F6AEAE042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825625"/>
            <a:ext cx="9528313" cy="40259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1º Passo: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Preenchimento do Formulário no “Google </a:t>
            </a:r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Forms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”: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https://forms.gle/vuSULkPoH52FyKw66</a:t>
            </a:r>
            <a:endParaRPr lang="pt-B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825B4D-3FF9-4907-B64F-1CBF903E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" y="2675958"/>
            <a:ext cx="4259889" cy="39799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6CE125-648E-4830-A5B9-96F5DD867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804" y="2655830"/>
            <a:ext cx="4734492" cy="403601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B2FC02D-FD8E-4A11-8028-EE108756B0E2}"/>
              </a:ext>
            </a:extLst>
          </p:cNvPr>
          <p:cNvSpPr/>
          <p:nvPr/>
        </p:nvSpPr>
        <p:spPr>
          <a:xfrm>
            <a:off x="119270" y="5167056"/>
            <a:ext cx="3256189" cy="1086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23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6461975-7A42-415D-B002-2742C876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928543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C30D7E-F5F3-4A0A-94BB-4B712B7E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7" y="1690688"/>
            <a:ext cx="4911254" cy="5105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ABF1A4-87A0-4F99-B4D6-A9EC2BE9F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038" y="1690688"/>
            <a:ext cx="465931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AB4E78-D8CE-47CF-BD5B-A9BF5317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928543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18EB8E3-BD40-4A7F-B308-BE09DFFA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2302703"/>
            <a:ext cx="8741259" cy="40259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2º Passo: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Após o Preenchimento do Formulário no “Google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Forms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” enviar ao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Igam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via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Sistema Eletrônico de Informações – SEI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Acessar o Sistema Eletrônico de Informações – SEI com login e senha de usuário externo.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Nota: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Caso não tenha cadastro, solicitar conforme orientações disponíveis no site do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Igam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: http://www.meioambiente.mg.gov.br/regularizacao-ambiental/processos-digitais-via-sei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3º Passo: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Ao acessar o SEI, no menu à esquerda, clicar em Peticionamento e em seguida Processo Novo.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4º Passo: </a:t>
            </a:r>
            <a:r>
              <a:rPr lang="pt-BR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Selecionar a unidade IGAM/GERUR/CADASTRO DE REÚSO onde será enviada a solicitação de cadastro.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79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AB4E78-D8CE-47CF-BD5B-A9BF5317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928543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18EB8E3-BD40-4A7F-B308-BE09DFFA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2289451"/>
            <a:ext cx="8543925" cy="40259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5º Passo:  </a:t>
            </a:r>
            <a:r>
              <a:rPr lang="pt-BR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Especificar o assunto do protocolo o tipo de requerimento desejado (</a:t>
            </a:r>
            <a:r>
              <a:rPr lang="pt-BR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</a:t>
            </a:r>
            <a:r>
              <a:rPr lang="pt-BR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Requerimento de Cadastro de produtor de água para </a:t>
            </a:r>
            <a:r>
              <a:rPr lang="pt-BR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reúso</a:t>
            </a:r>
            <a:r>
              <a:rPr lang="pt-BR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6º Passo: </a:t>
            </a:r>
            <a:r>
              <a:rPr lang="pt-BR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Clicar em “Formulário de Protocolo”, preencher as informações e clicar no botão salvar.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7º Passo: </a:t>
            </a:r>
            <a:r>
              <a:rPr lang="pt-BR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Clicar em “documentos complementares”, para anexar todos os documentos exigidos.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4CE5DF33-258E-4E4C-958F-9E398CB93EFD}"/>
              </a:ext>
            </a:extLst>
          </p:cNvPr>
          <p:cNvSpPr/>
          <p:nvPr/>
        </p:nvSpPr>
        <p:spPr>
          <a:xfrm>
            <a:off x="4678017" y="4280452"/>
            <a:ext cx="609600" cy="1649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2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B16CE1C-9467-44E3-9EF0-16B8EEB0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928543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224FB86-903A-4283-BCF8-27CC72C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37" y="2120599"/>
            <a:ext cx="9442326" cy="401189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Documentos necessários para requerimento de Cadastro de produtor de água para reuso: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</a:rPr>
              <a:t>Para implantação de qualquer das modalidades de reuso abrangidas da DN CERH-MG Nº 65/2020, o produtor de água para reuso deve apresentar, no mínimo, as seguintes informações:</a:t>
            </a:r>
          </a:p>
          <a:p>
            <a:pPr marR="76200" algn="just">
              <a:lnSpc>
                <a:spcPct val="120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</a:rPr>
              <a:t>I – Requerimento em modelo padrão (anexar arquivo em formato “.</a:t>
            </a:r>
            <a:r>
              <a:rPr lang="pt-BR" sz="1800" dirty="0" err="1">
                <a:solidFill>
                  <a:srgbClr val="000000"/>
                </a:solidFill>
              </a:rPr>
              <a:t>pdf</a:t>
            </a:r>
            <a:r>
              <a:rPr lang="pt-BR" sz="1800" dirty="0">
                <a:solidFill>
                  <a:srgbClr val="000000"/>
                </a:solidFill>
              </a:rPr>
              <a:t>” do formulário do “Google </a:t>
            </a:r>
            <a:r>
              <a:rPr lang="pt-BR" sz="1800" dirty="0" err="1">
                <a:solidFill>
                  <a:srgbClr val="000000"/>
                </a:solidFill>
              </a:rPr>
              <a:t>Forms</a:t>
            </a:r>
            <a:r>
              <a:rPr lang="pt-BR" sz="1800" dirty="0">
                <a:solidFill>
                  <a:srgbClr val="000000"/>
                </a:solidFill>
              </a:rPr>
              <a:t>” devidamente preenchido);</a:t>
            </a:r>
          </a:p>
          <a:p>
            <a:pPr marR="76200" algn="just">
              <a:lnSpc>
                <a:spcPct val="120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</a:rPr>
              <a:t>II – CPF/CNPJ (digitalizado);</a:t>
            </a:r>
          </a:p>
          <a:p>
            <a:pPr marR="76200" algn="just">
              <a:lnSpc>
                <a:spcPct val="120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</a:rPr>
              <a:t>III – Comprovante de endereço (digitalizado);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</a:rPr>
              <a:t>IV – Laudo sobre a qualidade da água para </a:t>
            </a:r>
            <a:r>
              <a:rPr lang="pt-BR" sz="1800" dirty="0" err="1">
                <a:solidFill>
                  <a:srgbClr val="000000"/>
                </a:solidFill>
              </a:rPr>
              <a:t>reúso</a:t>
            </a:r>
            <a:r>
              <a:rPr lang="pt-BR" sz="1800" dirty="0">
                <a:solidFill>
                  <a:srgbClr val="000000"/>
                </a:solidFill>
              </a:rPr>
              <a:t> produzida, firmado por responsável técnico;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</a:rPr>
              <a:t>Nota 1. </a:t>
            </a:r>
            <a:r>
              <a:rPr lang="pt-BR" sz="1800" dirty="0">
                <a:solidFill>
                  <a:srgbClr val="000000"/>
                </a:solidFill>
              </a:rPr>
              <a:t>Não há previsão de custos para o usuário externo.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1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eta: Curva para Baixo 1">
            <a:extLst>
              <a:ext uri="{FF2B5EF4-FFF2-40B4-BE49-F238E27FC236}">
                <a16:creationId xmlns:a16="http://schemas.microsoft.com/office/drawing/2014/main" id="{B9EBC893-D0CF-4795-86CC-445CC16F8B7D}"/>
              </a:ext>
            </a:extLst>
          </p:cNvPr>
          <p:cNvSpPr/>
          <p:nvPr/>
        </p:nvSpPr>
        <p:spPr>
          <a:xfrm>
            <a:off x="4161183" y="6056243"/>
            <a:ext cx="1285460" cy="6493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4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B16CE1C-9467-44E3-9EF0-16B8EEB0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763" y="1127325"/>
            <a:ext cx="10515600" cy="11920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Como será o cadastro para reuso?</a:t>
            </a:r>
            <a:endParaRPr lang="pt-BR" sz="3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224FB86-903A-4283-BCF8-27CC72C3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37" y="2319381"/>
            <a:ext cx="9442326" cy="42251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Nota 2. </a:t>
            </a:r>
            <a:r>
              <a:rPr lang="pt-BR" sz="2000" dirty="0">
                <a:solidFill>
                  <a:srgbClr val="000000"/>
                </a:solidFill>
              </a:rPr>
              <a:t>Elaborar relatório (Laudo Técnico), firmado por responsável técnico, com registros do monitoramento da qualidade da água para reuso produzida, bem como identificação e localização dos usuários atendidos no período.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</a:rPr>
              <a:t>Este relatório deverá incluir ainda uma declaração de que o tratamento para obtenção da água para reuso seguiu efetivamente as boas práticas associadas aos processos empregados, sendo compatível com a obtenção da qualidade desejada. </a:t>
            </a:r>
            <a:r>
              <a:rPr lang="pt-BR" sz="2000" b="1" dirty="0">
                <a:solidFill>
                  <a:srgbClr val="000000"/>
                </a:solidFill>
              </a:rPr>
              <a:t>Este relatório deverá ser encaminhado anualmente ao IGAM no mesmo processo SEI.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53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456" y="1249959"/>
            <a:ext cx="8543925" cy="422469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8º Passo: </a:t>
            </a:r>
            <a:r>
              <a:rPr lang="pt-BR" sz="2000" dirty="0">
                <a:solidFill>
                  <a:srgbClr val="000000"/>
                </a:solidFill>
              </a:rPr>
              <a:t>Clique em Peticionar.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9º Passo: </a:t>
            </a:r>
            <a:r>
              <a:rPr lang="pt-BR" sz="2000" dirty="0">
                <a:solidFill>
                  <a:srgbClr val="000000"/>
                </a:solidFill>
              </a:rPr>
              <a:t>Escolher o cargo/função (cidadão), digitar a senha de login de usuário externo e clicar em assinar para finalizar o peticionamento.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10º Passo: </a:t>
            </a:r>
            <a:r>
              <a:rPr lang="pt-BR" sz="2000" dirty="0">
                <a:solidFill>
                  <a:srgbClr val="000000"/>
                </a:solidFill>
              </a:rPr>
              <a:t>O usuário externo receberá do Sistema SEI o Recibo Eletrônico de Protocolo para acompanhamento do seu requerimento de cadastro;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E718C8-E729-4059-B3BF-3842C686015F}"/>
              </a:ext>
            </a:extLst>
          </p:cNvPr>
          <p:cNvSpPr txBox="1"/>
          <p:nvPr/>
        </p:nvSpPr>
        <p:spPr>
          <a:xfrm>
            <a:off x="529702" y="3601278"/>
            <a:ext cx="8846596" cy="241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Importante: 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cada peticionamento/requerimento recebido, a Unidade destinatária terá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horas para habilitar o processo no sistema SEI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para complementação ou retificação de documento.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 1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Instruída regularmente a solicitação, a autoridade competente expedirá, via sistema SEI!,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comprovante do cadastro requerido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no prazo de 10 (dez) dias a contar da solicitação devidamente preenchida.</a:t>
            </a:r>
          </a:p>
        </p:txBody>
      </p:sp>
    </p:spTree>
    <p:extLst>
      <p:ext uri="{BB962C8B-B14F-4D97-AF65-F5344CB8AC3E}">
        <p14:creationId xmlns:p14="http://schemas.microsoft.com/office/powerpoint/2010/main" val="101041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52E281A-D1D3-4CF5-87F0-CBBF1C9D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2" y="1934817"/>
            <a:ext cx="8978465" cy="450818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 Objetivo: 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apresentar aos participantes do minicurso o passo a passo para realizar o cadastramento de reuso de água </a:t>
            </a:r>
            <a:r>
              <a:rPr lang="pt-BR" sz="8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os produtores de água não potável provenientes de Estações de Tratamento de Efluentes Sanitários (</a:t>
            </a:r>
            <a:r>
              <a:rPr lang="pt-BR" sz="8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ETEs</a:t>
            </a:r>
            <a:r>
              <a:rPr lang="pt-BR" sz="8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públicas ou privadas, conforme a Deliberação Normativa do Conselho Estadual de Recursos Hídricos (CERH) nº 65/2020.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Ø"/>
            </a:pP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 Principais Tópicos:</a:t>
            </a:r>
          </a:p>
          <a:p>
            <a:pPr algn="just">
              <a:lnSpc>
                <a:spcPct val="120000"/>
              </a:lnSpc>
            </a:pP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Contextualização;</a:t>
            </a:r>
          </a:p>
          <a:p>
            <a:pPr algn="just">
              <a:lnSpc>
                <a:spcPct val="120000"/>
              </a:lnSpc>
            </a:pP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Norma Legal;</a:t>
            </a:r>
          </a:p>
          <a:p>
            <a:pPr algn="just">
              <a:lnSpc>
                <a:spcPct val="120000"/>
              </a:lnSpc>
            </a:pP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Cadastro de Reuso da Água;</a:t>
            </a:r>
          </a:p>
          <a:p>
            <a:pPr algn="just">
              <a:lnSpc>
                <a:spcPct val="120000"/>
              </a:lnSpc>
            </a:pP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Considerações Finais.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EE2977B-FC02-4B4E-9E1F-0E162F878C84}"/>
              </a:ext>
            </a:extLst>
          </p:cNvPr>
          <p:cNvSpPr txBox="1">
            <a:spLocks/>
          </p:cNvSpPr>
          <p:nvPr/>
        </p:nvSpPr>
        <p:spPr>
          <a:xfrm>
            <a:off x="-107513" y="897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Reuso de água em Minas Gerais</a:t>
            </a:r>
          </a:p>
        </p:txBody>
      </p:sp>
    </p:spTree>
    <p:extLst>
      <p:ext uri="{BB962C8B-B14F-4D97-AF65-F5344CB8AC3E}">
        <p14:creationId xmlns:p14="http://schemas.microsoft.com/office/powerpoint/2010/main" val="347780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038" y="1484851"/>
            <a:ext cx="8543925" cy="43673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000" b="1" dirty="0">
                <a:solidFill>
                  <a:srgbClr val="FF0000"/>
                </a:solidFill>
              </a:rPr>
              <a:t>Importante: </a:t>
            </a:r>
            <a:r>
              <a:rPr lang="pt-BR" sz="2000" b="1" dirty="0">
                <a:solidFill>
                  <a:srgbClr val="000000"/>
                </a:solidFill>
              </a:rPr>
              <a:t>* Recebimento do respectivo “Comprovante”:</a:t>
            </a:r>
            <a:endParaRPr lang="pt-BR" sz="2000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2000" dirty="0">
                <a:solidFill>
                  <a:srgbClr val="000000"/>
                </a:solidFill>
              </a:rPr>
              <a:t>1. Acessar sistema SEI com login e senha de usuário externo;</a:t>
            </a:r>
          </a:p>
          <a:p>
            <a:pPr algn="just">
              <a:lnSpc>
                <a:spcPct val="120000"/>
              </a:lnSpc>
            </a:pPr>
            <a:r>
              <a:rPr lang="pt-BR" sz="2000" dirty="0">
                <a:solidFill>
                  <a:srgbClr val="000000"/>
                </a:solidFill>
              </a:rPr>
              <a:t>2. Clicar no processo gerado pelo SEI com o envio da solicitação e acompanhar o requerimento</a:t>
            </a:r>
            <a:r>
              <a:rPr lang="pt-BR" sz="1800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pt-BR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Nota 2: </a:t>
            </a:r>
            <a:r>
              <a:rPr lang="pt-BR" sz="2000" dirty="0">
                <a:solidFill>
                  <a:srgbClr val="000000"/>
                </a:solidFill>
              </a:rPr>
              <a:t>Se necessário, a critério da autoridade competente (</a:t>
            </a:r>
            <a:r>
              <a:rPr lang="pt-BR" sz="2000" dirty="0" err="1">
                <a:solidFill>
                  <a:srgbClr val="000000"/>
                </a:solidFill>
              </a:rPr>
              <a:t>Igam</a:t>
            </a:r>
            <a:r>
              <a:rPr lang="pt-BR" sz="2000" dirty="0">
                <a:solidFill>
                  <a:srgbClr val="000000"/>
                </a:solidFill>
              </a:rPr>
              <a:t>), poderão ser solicitados esclarecimentos adicionais, que deverão ser prestados no prazo de </a:t>
            </a:r>
            <a:r>
              <a:rPr lang="pt-BR" sz="2000" b="1" dirty="0">
                <a:solidFill>
                  <a:srgbClr val="000000"/>
                </a:solidFill>
              </a:rPr>
              <a:t>10 (dez) dias</a:t>
            </a:r>
            <a:r>
              <a:rPr lang="pt-BR" sz="2000" dirty="0">
                <a:solidFill>
                  <a:srgbClr val="000000"/>
                </a:solidFill>
              </a:rPr>
              <a:t>, sob pena de arquivamento do pedido.</a:t>
            </a:r>
            <a:endParaRPr lang="pt-BR" sz="20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441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038" y="1686187"/>
            <a:ext cx="8543925" cy="3598877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0000"/>
                </a:solidFill>
              </a:rPr>
              <a:t>Lembrete: </a:t>
            </a:r>
            <a:r>
              <a:rPr lang="pt-BR" sz="2800" dirty="0">
                <a:solidFill>
                  <a:srgbClr val="000000"/>
                </a:solidFill>
              </a:rPr>
              <a:t>O usuário externo receberá do Sistema SEI o seu Recibo Eletrônico de Protocolo para acompanhamento e informações, caso necessário.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</a:rPr>
              <a:t>O SEI dispõe de ferramenta para conferência da autenticidade dos documentos enviados, com chaves validadoras e QR-CODE.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6FDD3B-5F76-4EAD-BB29-A59D70E5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6" y="5171813"/>
            <a:ext cx="8171901" cy="13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5181E76E-E6C1-4196-A832-097CB54DE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9625" y="1946246"/>
            <a:ext cx="7550091" cy="28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0" descr="Reuso_1.png">
            <a:extLst>
              <a:ext uri="{FF2B5EF4-FFF2-40B4-BE49-F238E27FC236}">
                <a16:creationId xmlns:a16="http://schemas.microsoft.com/office/drawing/2014/main" id="{779AC595-0CFC-43BE-B873-07114135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57" y="2050389"/>
            <a:ext cx="54673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F149B52-8F24-496A-AABC-0694AC35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5443"/>
            <a:ext cx="38221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 – Acessar o SEI e realizar o login: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E62FC1-8B39-46CF-9EB6-C689FF9EC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1" y="4594551"/>
            <a:ext cx="95209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 usuário externo deverá acessar o site do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Sistema Eletrônico de Informação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(SEI), e realizar o login utilizando o e-mail e senha.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5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 descr="Reuso_2.PNG">
            <a:extLst>
              <a:ext uri="{FF2B5EF4-FFF2-40B4-BE49-F238E27FC236}">
                <a16:creationId xmlns:a16="http://schemas.microsoft.com/office/drawing/2014/main" id="{9230A9D2-E1CF-4874-82E8-CB793C8FD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88" y="2723167"/>
            <a:ext cx="5505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F275A33-60D5-4453-93ED-66AEE06D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05" y="1302718"/>
            <a:ext cx="950961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Obs.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Caso o usuário ainda não tenha cadastro, deverá clicar em “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clique aqui se você não está cadastrado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”, e seguir as instruções para realizar o cadastro.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7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861F17-337E-4A9A-A83A-0E1F22B6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09" y="1293654"/>
            <a:ext cx="50629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– Criar o Peticionamento Eletrônico: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CF803F-1B56-4B0E-A03E-CC774D9D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72" y="4830372"/>
            <a:ext cx="86910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Após realizar o login e acessar o SEI, o usuário deverá criar um Peticionamento Eletrônico, clicando em “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Peticionamento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” e seguida em “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Processo Novo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6" name="Imagem 3" descr="Reuso_3.PNG">
            <a:extLst>
              <a:ext uri="{FF2B5EF4-FFF2-40B4-BE49-F238E27FC236}">
                <a16:creationId xmlns:a16="http://schemas.microsoft.com/office/drawing/2014/main" id="{0014BD9B-9DA4-4109-B437-D75C56E9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79" y="2132333"/>
            <a:ext cx="5062928" cy="24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82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41CC41-A1BC-4051-9168-24BCC438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91" y="1208144"/>
            <a:ext cx="4468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– Escolher o Órgão e Tipo de Processo: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 descr="Reuso_4.png">
            <a:extLst>
              <a:ext uri="{FF2B5EF4-FFF2-40B4-BE49-F238E27FC236}">
                <a16:creationId xmlns:a16="http://schemas.microsoft.com/office/drawing/2014/main" id="{F2EBF853-3FB5-4C44-AD13-BD8D7CC1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81" y="1916030"/>
            <a:ext cx="5762625" cy="21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6E916C-22A9-40D6-917F-FAEB7352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9" y="4626213"/>
            <a:ext cx="93779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Após abrir um Processo Novo, o usuário deverá escolher o órgão/entidade responsável pelo serviço – no caso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Igam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e em seguida escolher o “Tipo de Processo”, que deverá ser o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“IGAM – Cadastro de Reuso de Recursos Hídricos”.</a:t>
            </a: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1852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597B39-370B-470F-AFD4-6F4307520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67" y="1313444"/>
            <a:ext cx="77512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 – Preencher o Peticionamento e Requerimento de Cadastro de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Reúso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m 5" descr="Reuso_5.png">
            <a:extLst>
              <a:ext uri="{FF2B5EF4-FFF2-40B4-BE49-F238E27FC236}">
                <a16:creationId xmlns:a16="http://schemas.microsoft.com/office/drawing/2014/main" id="{AEB5F416-3FC5-476B-88A6-9FA0FBBB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78" y="1953925"/>
            <a:ext cx="5419725" cy="26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DA8DAB8-4E46-4426-8C23-D542176A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48" y="5036724"/>
            <a:ext cx="93705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Nessa etapa, o usuário deverá preencher o Formulário de Peticionamento com a seguinte especificação “Solicitação de cadastro de reuso” e preencher o “Requerimento de Cadastro de Reuso com as informações solicitadas”.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34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F8403B-34CF-47E2-BE2A-3AF213CE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05" y="1314168"/>
            <a:ext cx="44469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 – Adicionar os documentos essenciais: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m 9" descr="Reuso_6.png">
            <a:extLst>
              <a:ext uri="{FF2B5EF4-FFF2-40B4-BE49-F238E27FC236}">
                <a16:creationId xmlns:a16="http://schemas.microsoft.com/office/drawing/2014/main" id="{2B1F9DB3-9740-4907-82B9-CE86396C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1833589"/>
            <a:ext cx="5667375" cy="29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04D7FF6-A8D8-4496-9858-7D0F609E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26" y="4757335"/>
            <a:ext cx="93867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Após preencher o Requerimento de Cadastro de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Reúso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o usuário externo deverá adicionar o Documento de Identificação (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CPF ou CNPJ)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; o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Comprovante de Endereço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Pdf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pt-BR" altLang="pt-B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Formulário Eletrônico devidamente preenchido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 o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Laudo sobre a qualidade da água para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reúso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e preencher os campos solicitados.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7386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64DBDA-CDE3-4CF9-8447-C376C99C9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39" y="1260989"/>
            <a:ext cx="3436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 – Concluir o Peticionamento: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m 8" descr="Reuso_7.png">
            <a:extLst>
              <a:ext uri="{FF2B5EF4-FFF2-40B4-BE49-F238E27FC236}">
                <a16:creationId xmlns:a16="http://schemas.microsoft.com/office/drawing/2014/main" id="{744729E4-CFCF-467C-82DD-6197D484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614932"/>
            <a:ext cx="6115050" cy="30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1CE4249-C666-449D-BA67-31DC32A7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53" y="4599080"/>
            <a:ext cx="914889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Após preenchimento e inserção de todos os documentos necessários, o usuário deverá finalizar o peticionamento clicando em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“Peticionar”;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escolher o cargo/função (</a:t>
            </a:r>
            <a:r>
              <a:rPr lang="pt-BR" altLang="pt-BR" sz="2000" dirty="0" err="1"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altLang="pt-BR" sz="2000" dirty="0">
                <a:ea typeface="Calibri" panose="020F0502020204030204" pitchFamily="34" charset="0"/>
                <a:cs typeface="Arial" panose="020B0604020202020204" pitchFamily="34" charset="0"/>
              </a:rPr>
              <a:t>: diretor, gerente, técnico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); digitar a senha e clicar em assinar para finalizar o peticionamento.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362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E2977B-FC02-4B4E-9E1F-0E162F878C84}"/>
              </a:ext>
            </a:extLst>
          </p:cNvPr>
          <p:cNvSpPr txBox="1">
            <a:spLocks/>
          </p:cNvSpPr>
          <p:nvPr/>
        </p:nvSpPr>
        <p:spPr>
          <a:xfrm>
            <a:off x="-107513" y="897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Reuso de água em Minas Gerais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C1E1675-C6FB-478B-A70C-DB7EF388E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Ø"/>
            </a:pP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CONTEXTUALIZAÇÃO:</a:t>
            </a:r>
          </a:p>
          <a:p>
            <a:pPr algn="just">
              <a:lnSpc>
                <a:spcPct val="120000"/>
              </a:lnSpc>
            </a:pP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O Sistema Estadual de Meio Ambiente - SISEMA instituiu o Grupo de Acompanhamento da Situação Hídrica (GSH) em novembro de 2017, com objetivo de propor medidas importantes para reserva hídrica, o uso racional de água, aprimoramento normativo regulatório e também estabelecer programas que possam servir de suporte à produção desse recurso;</a:t>
            </a:r>
          </a:p>
          <a:p>
            <a:pPr algn="just">
              <a:lnSpc>
                <a:spcPct val="120000"/>
              </a:lnSpc>
            </a:pP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O trabalho foi conduzido pelo </a:t>
            </a:r>
            <a:r>
              <a:rPr lang="pt-BR" sz="8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Igam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em parceria com a </a:t>
            </a:r>
            <a:r>
              <a:rPr lang="pt-BR" sz="8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Semad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Fundação Estadual do Meio Ambiente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8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Feam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Instituto Estadual de Florestas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(IEF)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Copam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CERH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Fórum Mineiro dos Comitês de Bacias Hidrográficas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(FMCBH)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, Instituto Nacional de Ciência e Tecnologia em </a:t>
            </a:r>
            <a:r>
              <a:rPr lang="pt-BR" sz="8000" dirty="0" err="1">
                <a:solidFill>
                  <a:srgbClr val="000000"/>
                </a:solidFill>
                <a:latin typeface="Calibri" panose="020F0502020204030204" pitchFamily="34" charset="0"/>
              </a:rPr>
              <a:t>ETEs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 Sustentáveis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(INCT </a:t>
            </a:r>
            <a:r>
              <a:rPr lang="pt-BR" sz="8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ETEs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 Sustentáveis)</a:t>
            </a:r>
            <a:r>
              <a:rPr lang="pt-BR" sz="8000" dirty="0">
                <a:solidFill>
                  <a:srgbClr val="000000"/>
                </a:solidFill>
                <a:latin typeface="Calibri" panose="020F0502020204030204" pitchFamily="34" charset="0"/>
              </a:rPr>
              <a:t> e Universidade Federal de Minas Gerais </a:t>
            </a:r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(UFMG);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9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26F3604-AFA1-4D67-8626-2A4C286E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43" y="1217439"/>
            <a:ext cx="33926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 – Cadastro Concluído no SEI: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A2D222-03EB-404C-B0DD-AF216AAF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5" y="1783616"/>
            <a:ext cx="8840189" cy="49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6C7B201-155B-45CB-A519-AA910B7D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56" y="1376830"/>
            <a:ext cx="2211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 – Tutorial do  SEI: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Mídia Online 3" title="Tutorial Cadastro de Reúso - Igam">
            <a:hlinkClick r:id="" action="ppaction://media"/>
            <a:extLst>
              <a:ext uri="{FF2B5EF4-FFF2-40B4-BE49-F238E27FC236}">
                <a16:creationId xmlns:a16="http://schemas.microsoft.com/office/drawing/2014/main" id="{96DAD3C9-5028-4F89-AE82-1E7101C9B6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7921" y="2483141"/>
            <a:ext cx="5519419" cy="2792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D91441-4A5E-4A6D-9181-46E266FD3097}"/>
              </a:ext>
            </a:extLst>
          </p:cNvPr>
          <p:cNvSpPr txBox="1"/>
          <p:nvPr/>
        </p:nvSpPr>
        <p:spPr>
          <a:xfrm>
            <a:off x="1631721" y="5673762"/>
            <a:ext cx="7708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https://www.youtube.com/watch?v=T0Xmh67X7yw&amp;feature=youtu.be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9973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51AA64-6879-47B3-A456-1567F77EEEB9}"/>
              </a:ext>
            </a:extLst>
          </p:cNvPr>
          <p:cNvSpPr/>
          <p:nvPr/>
        </p:nvSpPr>
        <p:spPr>
          <a:xfrm>
            <a:off x="-67995" y="2151727"/>
            <a:ext cx="10715405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Dúvidas durante o Cadastramento:</a:t>
            </a:r>
          </a:p>
          <a:p>
            <a:pPr algn="ctr">
              <a:buNone/>
            </a:pP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pt-BR" sz="2000" dirty="0"/>
          </a:p>
          <a:p>
            <a:pPr algn="ctr">
              <a:lnSpc>
                <a:spcPct val="150000"/>
              </a:lnSpc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hlinkClick r:id="rId3"/>
            </a:endParaRPr>
          </a:p>
          <a:p>
            <a:pPr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0604F3-701F-44FE-90C3-C3E3B2226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407" y="3153008"/>
            <a:ext cx="5562600" cy="3276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A77FAC-959E-4070-B758-3F6639D8C6D0}"/>
              </a:ext>
            </a:extLst>
          </p:cNvPr>
          <p:cNvSpPr txBox="1"/>
          <p:nvPr/>
        </p:nvSpPr>
        <p:spPr>
          <a:xfrm>
            <a:off x="350749" y="1348238"/>
            <a:ext cx="612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000" b="1" dirty="0">
                <a:latin typeface="Calibri" panose="020F0502020204030204" pitchFamily="34" charset="0"/>
              </a:rPr>
              <a:t>CONSIDERAÇÕES FINAIS: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81797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2082CC-EFA4-47DF-9A5F-2F561D977023}"/>
              </a:ext>
            </a:extLst>
          </p:cNvPr>
          <p:cNvSpPr/>
          <p:nvPr/>
        </p:nvSpPr>
        <p:spPr>
          <a:xfrm>
            <a:off x="204008" y="1309073"/>
            <a:ext cx="9497985" cy="400109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t-BR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gerur.igam@meioambiente.mg.gov.br</a:t>
            </a:r>
            <a:br>
              <a:rPr lang="pt-BR" sz="2400" dirty="0"/>
            </a:b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>
              <a:buNone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http://www.igam.mg.gov.br/cadastro-para-reuso-de-recursos-hidricos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http://www.meioambiente.mg.gov.br/regularizacao-ambiental/processos-digitais-via-sei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Portal MG : </a:t>
            </a:r>
            <a:r>
              <a:rPr lang="pt-BR" sz="1800" b="0" i="0" u="none" strike="noStrike" dirty="0">
                <a:solidFill>
                  <a:srgbClr val="005A95"/>
                </a:solidFill>
                <a:effectLst/>
                <a:latin typeface="arial" panose="020B0604020202020204" pitchFamily="34" charset="0"/>
              </a:rPr>
              <a:t>https://www.mg.gov.br/servico/cadastrar-reuso-de-recursos-hidricos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86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2082CC-EFA4-47DF-9A5F-2F561D977023}"/>
              </a:ext>
            </a:extLst>
          </p:cNvPr>
          <p:cNvSpPr/>
          <p:nvPr/>
        </p:nvSpPr>
        <p:spPr>
          <a:xfrm>
            <a:off x="685799" y="2377829"/>
            <a:ext cx="8670235" cy="3170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4000" b="1" dirty="0"/>
              <a:t>Obrigada!</a:t>
            </a:r>
          </a:p>
          <a:p>
            <a:pPr algn="ctr"/>
            <a:r>
              <a:rPr lang="pt-BR" sz="4000" dirty="0"/>
              <a:t>Patrícia Gaspar Costa</a:t>
            </a:r>
          </a:p>
          <a:p>
            <a:pPr algn="ctr"/>
            <a:r>
              <a:rPr lang="pt-BR" sz="4000" dirty="0"/>
              <a:t>Analista ambiental do IGAM</a:t>
            </a:r>
          </a:p>
          <a:p>
            <a:pPr algn="ctr"/>
            <a:r>
              <a:rPr lang="pt-BR" sz="4000" dirty="0"/>
              <a:t>patricia.costa@meioambiente.mg.gov.br</a:t>
            </a:r>
          </a:p>
          <a:p>
            <a:pPr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7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038" y="1630017"/>
            <a:ext cx="8794266" cy="446598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Contribuições da UFMG e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Instituto Nacional de Ciência e Tecnologia (INCT) - Estações Sustentáveis de Tratamento de Esgoto :</a:t>
            </a:r>
          </a:p>
          <a:p>
            <a:pPr algn="just"/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Nas discussões para a elaboração de norma que regulamentasse o reuso de águas provenientes de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ETEs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especificamente na avaliação da aplicabilidade das normas existentes sobre o tema, nacionais e internacionais, demonstrou-se necessária a participação efetiva da academia, no caso a UFMG pela sua expertise em saneamento;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Em setembro de 2018, a UFMG disponibilizou um bolsista para ponto focal e de interlocução interna, dentro do Programa Instituto Nacional de Ciência e Tecnologia (INCT)  junto ao GSH, e nas reuniões técnicas entre os membros do Grupo e professores. 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250A9-1461-44EF-9D68-A5C71A31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1" y="1588579"/>
            <a:ext cx="11268221" cy="5072037"/>
          </a:xfrm>
        </p:spPr>
        <p:txBody>
          <a:bodyPr>
            <a:normAutofit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ASPECTO LEGAL: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B819617-8194-41B4-B90E-331CFC58FDAB}"/>
              </a:ext>
            </a:extLst>
          </p:cNvPr>
          <p:cNvSpPr txBox="1">
            <a:spLocks/>
          </p:cNvSpPr>
          <p:nvPr/>
        </p:nvSpPr>
        <p:spPr>
          <a:xfrm>
            <a:off x="457081" y="2331494"/>
            <a:ext cx="8832693" cy="4329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O reuso de água não potável em Minas Gerais foi 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regulamentado em 20 de junho de 2020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, a partir da publicação da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Deliberação Normativa nº 65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, proposta pelo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Igam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e aprovada pelo Conselho Estadual de Recursos Hídricos (CERH-MG);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A realização do cadastro para reuso de água não potável é a primeira ação realizada para colocar em prática a DN CERH nº 65/2020;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inovação desta norma foi na abrangência das fontes de água, abarcando não somente ETE sanitárias públicas, mas também ETE sanitárias particulares,                 possibilitando a redução de vazões de efluentes lançadas em corpos d’água e minimizando os usos de “água nova” para processos não exigentes em qualidade da água. 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pt-BR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70A5C3-1B90-451B-8BB8-241E6EFDE975}"/>
              </a:ext>
            </a:extLst>
          </p:cNvPr>
          <p:cNvSpPr txBox="1">
            <a:spLocks/>
          </p:cNvSpPr>
          <p:nvPr/>
        </p:nvSpPr>
        <p:spPr>
          <a:xfrm>
            <a:off x="-94260" y="858320"/>
            <a:ext cx="10515600" cy="126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Reuso de água em Minas Gerais</a:t>
            </a:r>
          </a:p>
        </p:txBody>
      </p:sp>
    </p:spTree>
    <p:extLst>
      <p:ext uri="{BB962C8B-B14F-4D97-AF65-F5344CB8AC3E}">
        <p14:creationId xmlns:p14="http://schemas.microsoft.com/office/powerpoint/2010/main" val="188311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250A9-1461-44EF-9D68-A5C71A31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1" y="1785963"/>
            <a:ext cx="11268221" cy="5072037"/>
          </a:xfrm>
        </p:spPr>
        <p:txBody>
          <a:bodyPr>
            <a:normAutofit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ASPECTO LEGAL: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B819617-8194-41B4-B90E-331CFC58FDAB}"/>
              </a:ext>
            </a:extLst>
          </p:cNvPr>
          <p:cNvSpPr txBox="1">
            <a:spLocks/>
          </p:cNvSpPr>
          <p:nvPr/>
        </p:nvSpPr>
        <p:spPr>
          <a:xfrm>
            <a:off x="311367" y="2438401"/>
            <a:ext cx="9269956" cy="444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Foi instituído as figuras do Produtor, o empreendedor da ETE e o Distribuidor -                      quem executa o processo logístico entre o Produtor e Usuário da Água de Reuso. 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norma estabelece uma abrangência de usos,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não potáveis e de mínimo risco à saúde pública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que a torna a mais ampla entre as normas nacionais, ou seja,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permite que efluentes sanitários tratados possam servir para reuso em diversas atividades como: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atividades </a:t>
            </a:r>
            <a:r>
              <a:rPr lang="pt-BR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agrossilvopastoris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, incluindo a</a:t>
            </a:r>
            <a:r>
              <a:rPr lang="pt-BR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fertirrigação de culturas não ingeridas cruas;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a lavagem de veículos especiais (Veículos de transporte de resíduos sólidos, de mineração, construção civil, e afins);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a recuperação de áreas degradadas;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a lavagem de determinados espaços públicos, tais como praças, pátios, ruas, avenidas e estacionamentos;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endParaRPr lang="pt-B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pt-BR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70A5C3-1B90-451B-8BB8-241E6EFDE975}"/>
              </a:ext>
            </a:extLst>
          </p:cNvPr>
          <p:cNvSpPr txBox="1">
            <a:spLocks/>
          </p:cNvSpPr>
          <p:nvPr/>
        </p:nvSpPr>
        <p:spPr>
          <a:xfrm>
            <a:off x="-107513" y="954157"/>
            <a:ext cx="10515600" cy="126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Reuso de água em Minas Gerais</a:t>
            </a:r>
          </a:p>
        </p:txBody>
      </p:sp>
    </p:spTree>
    <p:extLst>
      <p:ext uri="{BB962C8B-B14F-4D97-AF65-F5344CB8AC3E}">
        <p14:creationId xmlns:p14="http://schemas.microsoft.com/office/powerpoint/2010/main" val="158928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250A9-1461-44EF-9D68-A5C71A31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92" y="1984746"/>
            <a:ext cx="9270015" cy="3766697"/>
          </a:xfrm>
        </p:spPr>
        <p:txBody>
          <a:bodyPr>
            <a:normAutofit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IMPORTANTE: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Os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parâmetros de qualidade definidos na DN 65/2020, foram definidos com base em estudos do Programa de Pesquisas em Saneamento Básico – PROSAB e normas internacionais e nacionais,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principalamente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as que definem as classes de enquadramento de corpos d’água superficiais; 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Além dos parâmetros estabelecidos, é necessário o respeito a demais normas ambientais e de segurança do trabalho, com objetivo de minimizar ou evitar exposição, riscos de contato e ingestão da água de reuso, reforçando o uso de Equipamento de Proteção Individual – EPI nos processos de manipulação da água de reuso. </a:t>
            </a: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70A5C3-1B90-451B-8BB8-241E6EFDE975}"/>
              </a:ext>
            </a:extLst>
          </p:cNvPr>
          <p:cNvSpPr txBox="1">
            <a:spLocks/>
          </p:cNvSpPr>
          <p:nvPr/>
        </p:nvSpPr>
        <p:spPr>
          <a:xfrm>
            <a:off x="-107513" y="954157"/>
            <a:ext cx="10515600" cy="126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Reuso de água em Minas Gerais</a:t>
            </a:r>
          </a:p>
        </p:txBody>
      </p:sp>
    </p:spTree>
    <p:extLst>
      <p:ext uri="{BB962C8B-B14F-4D97-AF65-F5344CB8AC3E}">
        <p14:creationId xmlns:p14="http://schemas.microsoft.com/office/powerpoint/2010/main" val="264279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Diagrama, Esquemático&#10;&#10;Descrição gerada automaticamente">
            <a:extLst>
              <a:ext uri="{FF2B5EF4-FFF2-40B4-BE49-F238E27FC236}">
                <a16:creationId xmlns:a16="http://schemas.microsoft.com/office/drawing/2014/main" id="{EC6ECA62-AA5D-41C6-B276-7209940BF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1444487"/>
            <a:ext cx="8852452" cy="4732476"/>
          </a:xfrm>
          <a:ln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CC9FF3D-0635-433E-B272-F36BE340DBAB}"/>
              </a:ext>
            </a:extLst>
          </p:cNvPr>
          <p:cNvSpPr txBox="1"/>
          <p:nvPr/>
        </p:nvSpPr>
        <p:spPr>
          <a:xfrm>
            <a:off x="410817" y="6387548"/>
            <a:ext cx="47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Igam</a:t>
            </a:r>
            <a:r>
              <a:rPr lang="pt-BR" dirty="0"/>
              <a:t>, 2020.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4E9E6E7-9B1F-448D-B38D-65BFD2BBF5A3}"/>
              </a:ext>
            </a:extLst>
          </p:cNvPr>
          <p:cNvSpPr/>
          <p:nvPr/>
        </p:nvSpPr>
        <p:spPr>
          <a:xfrm>
            <a:off x="3154017" y="1643271"/>
            <a:ext cx="2690193" cy="238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24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E250A9-1461-44EF-9D68-A5C71A31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84" y="1931455"/>
            <a:ext cx="8912206" cy="46349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90000"/>
              </a:lnSpc>
              <a:buNone/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70A5C3-1B90-451B-8BB8-241E6EFDE975}"/>
              </a:ext>
            </a:extLst>
          </p:cNvPr>
          <p:cNvSpPr txBox="1">
            <a:spLocks/>
          </p:cNvSpPr>
          <p:nvPr/>
        </p:nvSpPr>
        <p:spPr>
          <a:xfrm>
            <a:off x="-107513" y="1086679"/>
            <a:ext cx="10515600" cy="126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Cadastro para reuso de água não potável</a:t>
            </a:r>
            <a:endParaRPr kumimoji="0" lang="pt-BR" sz="36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28AAF8-EEC1-4E13-A3EC-E0F131643A5C}"/>
              </a:ext>
            </a:extLst>
          </p:cNvPr>
          <p:cNvSpPr txBox="1"/>
          <p:nvPr/>
        </p:nvSpPr>
        <p:spPr>
          <a:xfrm>
            <a:off x="694184" y="2767280"/>
            <a:ext cx="862209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 Para o cadastramento os produtores de água provenientes de </a:t>
            </a:r>
            <a:r>
              <a:rPr lang="pt-B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ETEs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 devem obedecer a frequência mínima de monitoramento e parâmetros estabelecidos no ANEXO I da DN CERH-MG nº 65/2020. 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AD498515-7875-488D-9E04-F8A3DDCB8AFB}"/>
              </a:ext>
            </a:extLst>
          </p:cNvPr>
          <p:cNvSpPr/>
          <p:nvPr/>
        </p:nvSpPr>
        <p:spPr>
          <a:xfrm>
            <a:off x="4426226" y="4426226"/>
            <a:ext cx="728870" cy="2050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0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</TotalTime>
  <Words>2064</Words>
  <Application>Microsoft Office PowerPoint</Application>
  <PresentationFormat>Papel A4 (210 x 297 mm)</PresentationFormat>
  <Paragraphs>124</Paragraphs>
  <Slides>34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será o cadastro para reuso?</vt:lpstr>
      <vt:lpstr>Como será o cadastro para reuso?</vt:lpstr>
      <vt:lpstr>Como será o cadastro para reuso?</vt:lpstr>
      <vt:lpstr>Como será o cadastro para reuso?</vt:lpstr>
      <vt:lpstr>Como será o cadastro para reuso?</vt:lpstr>
      <vt:lpstr>Como será o cadastro para reuso?</vt:lpstr>
      <vt:lpstr>Como será o cadastro para reuso?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Goursand Macedo de Freitas</dc:creator>
  <cp:lastModifiedBy>Guilherme Carvalho</cp:lastModifiedBy>
  <cp:revision>97</cp:revision>
  <dcterms:created xsi:type="dcterms:W3CDTF">2021-02-23T13:31:58Z</dcterms:created>
  <dcterms:modified xsi:type="dcterms:W3CDTF">2021-03-19T14:44:31Z</dcterms:modified>
</cp:coreProperties>
</file>